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5"/>
  </p:notesMasterIdLst>
  <p:sldIdLst>
    <p:sldId id="319" r:id="rId3"/>
    <p:sldId id="256" r:id="rId4"/>
    <p:sldId id="257" r:id="rId5"/>
    <p:sldId id="259" r:id="rId6"/>
    <p:sldId id="262" r:id="rId7"/>
    <p:sldId id="265" r:id="rId8"/>
    <p:sldId id="264" r:id="rId9"/>
    <p:sldId id="263" r:id="rId10"/>
    <p:sldId id="261" r:id="rId11"/>
    <p:sldId id="260" r:id="rId12"/>
    <p:sldId id="269" r:id="rId13"/>
    <p:sldId id="268" r:id="rId14"/>
    <p:sldId id="284" r:id="rId15"/>
    <p:sldId id="283" r:id="rId16"/>
    <p:sldId id="282" r:id="rId17"/>
    <p:sldId id="288" r:id="rId18"/>
    <p:sldId id="287" r:id="rId19"/>
    <p:sldId id="286" r:id="rId20"/>
    <p:sldId id="285" r:id="rId21"/>
    <p:sldId id="281" r:id="rId22"/>
    <p:sldId id="291" r:id="rId23"/>
    <p:sldId id="290" r:id="rId24"/>
    <p:sldId id="289" r:id="rId25"/>
    <p:sldId id="280" r:id="rId26"/>
    <p:sldId id="279" r:id="rId27"/>
    <p:sldId id="278" r:id="rId28"/>
    <p:sldId id="277" r:id="rId29"/>
    <p:sldId id="292" r:id="rId30"/>
    <p:sldId id="276" r:id="rId31"/>
    <p:sldId id="275" r:id="rId32"/>
    <p:sldId id="274" r:id="rId33"/>
    <p:sldId id="273" r:id="rId34"/>
    <p:sldId id="272" r:id="rId35"/>
    <p:sldId id="271" r:id="rId36"/>
    <p:sldId id="270" r:id="rId37"/>
    <p:sldId id="267" r:id="rId38"/>
    <p:sldId id="266" r:id="rId39"/>
    <p:sldId id="258" r:id="rId40"/>
    <p:sldId id="301" r:id="rId41"/>
    <p:sldId id="300" r:id="rId42"/>
    <p:sldId id="299" r:id="rId43"/>
    <p:sldId id="303" r:id="rId44"/>
    <p:sldId id="305" r:id="rId45"/>
    <p:sldId id="304" r:id="rId46"/>
    <p:sldId id="302" r:id="rId47"/>
    <p:sldId id="297" r:id="rId48"/>
    <p:sldId id="296" r:id="rId49"/>
    <p:sldId id="295" r:id="rId50"/>
    <p:sldId id="294" r:id="rId51"/>
    <p:sldId id="312" r:id="rId52"/>
    <p:sldId id="311" r:id="rId53"/>
    <p:sldId id="310" r:id="rId54"/>
    <p:sldId id="309" r:id="rId55"/>
    <p:sldId id="308" r:id="rId56"/>
    <p:sldId id="307" r:id="rId57"/>
    <p:sldId id="306" r:id="rId58"/>
    <p:sldId id="317" r:id="rId59"/>
    <p:sldId id="316" r:id="rId60"/>
    <p:sldId id="315" r:id="rId61"/>
    <p:sldId id="314" r:id="rId62"/>
    <p:sldId id="313" r:id="rId63"/>
    <p:sldId id="293" r:id="rId6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13CD55-B9A6-44BF-9519-56722D40A6C0}"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9CC3DB-71D9-43E1-8EAF-7936BA6750D1}" type="slidenum">
              <a:rPr lang="tr-TR" smtClean="0"/>
              <a:t>‹#›</a:t>
            </a:fld>
            <a:endParaRPr lang="tr-TR"/>
          </a:p>
        </p:txBody>
      </p:sp>
    </p:spTree>
    <p:extLst>
      <p:ext uri="{BB962C8B-B14F-4D97-AF65-F5344CB8AC3E}">
        <p14:creationId xmlns:p14="http://schemas.microsoft.com/office/powerpoint/2010/main" val="2136153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626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6BB66290-B230-4570-99E7-FE661CE31D7D}"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029C617-FF6F-43C6-8ABF-6B19D202197C}"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4859357-1482-4E66-908C-1E28E24B7A1F}" type="slidenum">
              <a:rPr lang="tr-TR" smtClean="0"/>
              <a:t>‹#›</a:t>
            </a:fld>
            <a:endParaRPr lang="tr-TR"/>
          </a:p>
        </p:txBody>
      </p:sp>
    </p:spTree>
    <p:extLst>
      <p:ext uri="{BB962C8B-B14F-4D97-AF65-F5344CB8AC3E}">
        <p14:creationId xmlns:p14="http://schemas.microsoft.com/office/powerpoint/2010/main" val="3681146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029C617-FF6F-43C6-8ABF-6B19D202197C}"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4859357-1482-4E66-908C-1E28E24B7A1F}" type="slidenum">
              <a:rPr lang="tr-TR" smtClean="0"/>
              <a:t>‹#›</a:t>
            </a:fld>
            <a:endParaRPr lang="tr-TR"/>
          </a:p>
        </p:txBody>
      </p:sp>
    </p:spTree>
    <p:extLst>
      <p:ext uri="{BB962C8B-B14F-4D97-AF65-F5344CB8AC3E}">
        <p14:creationId xmlns:p14="http://schemas.microsoft.com/office/powerpoint/2010/main" val="1236963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029C617-FF6F-43C6-8ABF-6B19D202197C}"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4859357-1482-4E66-908C-1E28E24B7A1F}" type="slidenum">
              <a:rPr lang="tr-TR" smtClean="0"/>
              <a:t>‹#›</a:t>
            </a:fld>
            <a:endParaRPr lang="tr-TR"/>
          </a:p>
        </p:txBody>
      </p:sp>
    </p:spTree>
    <p:extLst>
      <p:ext uri="{BB962C8B-B14F-4D97-AF65-F5344CB8AC3E}">
        <p14:creationId xmlns:p14="http://schemas.microsoft.com/office/powerpoint/2010/main" val="3640683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3E5DE8C4-DC70-45CA-885D-DFBCD190351C}"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7AE3BB87-E9A8-452E-9227-60B0C94EA45F}"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960998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DD541EB2-C9B1-4B23-9160-334F10A1D51B}"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B8538F-DAD9-4E6A-A199-D0665D465527}"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16770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584CD236-1F84-453C-BFF6-AA85EBDC939D}"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0133C50-AC4F-42B7-BA47-0CD98540D066}"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254658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85F60D46-5B01-463A-B355-75D3A7FDF4F1}"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E0C2699F-7C5F-4A07-9538-34AC045115E8}"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555892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959F23E3-4F12-4ADA-9B66-F0F63126619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2BB4D4CA-C07C-4726-9DD0-CC54471C05B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028378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D59C718C-B61E-4968-A5CB-A193B9B99DB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AA28F5A3-F7AB-4D9D-B69B-A9D84744448A}"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61125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BD537D3-5991-4B1C-9356-641CCD04112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EED82132-8B37-4253-9E76-A8106ABDE5AA}"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940967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B87F7D54-E4BE-4F55-8D1A-67FD82FD5378}"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AAA86785-7F01-4C37-8ED0-3F5D66F34E57}"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49643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029C617-FF6F-43C6-8ABF-6B19D202197C}"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4859357-1482-4E66-908C-1E28E24B7A1F}" type="slidenum">
              <a:rPr lang="tr-TR" smtClean="0"/>
              <a:t>‹#›</a:t>
            </a:fld>
            <a:endParaRPr lang="tr-TR"/>
          </a:p>
        </p:txBody>
      </p:sp>
    </p:spTree>
    <p:extLst>
      <p:ext uri="{BB962C8B-B14F-4D97-AF65-F5344CB8AC3E}">
        <p14:creationId xmlns:p14="http://schemas.microsoft.com/office/powerpoint/2010/main" val="1753796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EA2474F6-05A0-4211-833B-BC1F3E6EC19D}"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49DB1646-D99C-4051-8EB5-D425689CA7BF}"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067541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20B998C2-DAC4-438A-9118-27CA5F7DBB0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EFAD53-1855-4119-95E2-413D569FDB3A}"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528829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77C67F16-1C9F-49DD-8BFC-3EEEB4CB8B6A}"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566EDF-4F48-4C32-AB39-B690D57599F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45736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029C617-FF6F-43C6-8ABF-6B19D202197C}"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4859357-1482-4E66-908C-1E28E24B7A1F}" type="slidenum">
              <a:rPr lang="tr-TR" smtClean="0"/>
              <a:t>‹#›</a:t>
            </a:fld>
            <a:endParaRPr lang="tr-TR"/>
          </a:p>
        </p:txBody>
      </p:sp>
    </p:spTree>
    <p:extLst>
      <p:ext uri="{BB962C8B-B14F-4D97-AF65-F5344CB8AC3E}">
        <p14:creationId xmlns:p14="http://schemas.microsoft.com/office/powerpoint/2010/main" val="373412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029C617-FF6F-43C6-8ABF-6B19D202197C}"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4859357-1482-4E66-908C-1E28E24B7A1F}" type="slidenum">
              <a:rPr lang="tr-TR" smtClean="0"/>
              <a:t>‹#›</a:t>
            </a:fld>
            <a:endParaRPr lang="tr-TR"/>
          </a:p>
        </p:txBody>
      </p:sp>
    </p:spTree>
    <p:extLst>
      <p:ext uri="{BB962C8B-B14F-4D97-AF65-F5344CB8AC3E}">
        <p14:creationId xmlns:p14="http://schemas.microsoft.com/office/powerpoint/2010/main" val="77031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029C617-FF6F-43C6-8ABF-6B19D202197C}" type="datetimeFigureOut">
              <a:rPr lang="tr-TR" smtClean="0"/>
              <a:t>15.04.2016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4859357-1482-4E66-908C-1E28E24B7A1F}" type="slidenum">
              <a:rPr lang="tr-TR" smtClean="0"/>
              <a:t>‹#›</a:t>
            </a:fld>
            <a:endParaRPr lang="tr-TR"/>
          </a:p>
        </p:txBody>
      </p:sp>
    </p:spTree>
    <p:extLst>
      <p:ext uri="{BB962C8B-B14F-4D97-AF65-F5344CB8AC3E}">
        <p14:creationId xmlns:p14="http://schemas.microsoft.com/office/powerpoint/2010/main" val="713759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029C617-FF6F-43C6-8ABF-6B19D202197C}" type="datetimeFigureOut">
              <a:rPr lang="tr-TR" smtClean="0"/>
              <a:t>15.04.2016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4859357-1482-4E66-908C-1E28E24B7A1F}" type="slidenum">
              <a:rPr lang="tr-TR" smtClean="0"/>
              <a:t>‹#›</a:t>
            </a:fld>
            <a:endParaRPr lang="tr-TR"/>
          </a:p>
        </p:txBody>
      </p:sp>
    </p:spTree>
    <p:extLst>
      <p:ext uri="{BB962C8B-B14F-4D97-AF65-F5344CB8AC3E}">
        <p14:creationId xmlns:p14="http://schemas.microsoft.com/office/powerpoint/2010/main" val="51350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029C617-FF6F-43C6-8ABF-6B19D202197C}" type="datetimeFigureOut">
              <a:rPr lang="tr-TR" smtClean="0"/>
              <a:t>15.04.2016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4859357-1482-4E66-908C-1E28E24B7A1F}" type="slidenum">
              <a:rPr lang="tr-TR" smtClean="0"/>
              <a:t>‹#›</a:t>
            </a:fld>
            <a:endParaRPr lang="tr-TR"/>
          </a:p>
        </p:txBody>
      </p:sp>
    </p:spTree>
    <p:extLst>
      <p:ext uri="{BB962C8B-B14F-4D97-AF65-F5344CB8AC3E}">
        <p14:creationId xmlns:p14="http://schemas.microsoft.com/office/powerpoint/2010/main" val="1763795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029C617-FF6F-43C6-8ABF-6B19D202197C}"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4859357-1482-4E66-908C-1E28E24B7A1F}" type="slidenum">
              <a:rPr lang="tr-TR" smtClean="0"/>
              <a:t>‹#›</a:t>
            </a:fld>
            <a:endParaRPr lang="tr-TR"/>
          </a:p>
        </p:txBody>
      </p:sp>
    </p:spTree>
    <p:extLst>
      <p:ext uri="{BB962C8B-B14F-4D97-AF65-F5344CB8AC3E}">
        <p14:creationId xmlns:p14="http://schemas.microsoft.com/office/powerpoint/2010/main" val="53275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029C617-FF6F-43C6-8ABF-6B19D202197C}"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4859357-1482-4E66-908C-1E28E24B7A1F}" type="slidenum">
              <a:rPr lang="tr-TR" smtClean="0"/>
              <a:t>‹#›</a:t>
            </a:fld>
            <a:endParaRPr lang="tr-TR"/>
          </a:p>
        </p:txBody>
      </p:sp>
    </p:spTree>
    <p:extLst>
      <p:ext uri="{BB962C8B-B14F-4D97-AF65-F5344CB8AC3E}">
        <p14:creationId xmlns:p14="http://schemas.microsoft.com/office/powerpoint/2010/main" val="1170335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9C617-FF6F-43C6-8ABF-6B19D202197C}" type="datetimeFigureOut">
              <a:rPr lang="tr-TR" smtClean="0"/>
              <a:t>15.04.2016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59357-1482-4E66-908C-1E28E24B7A1F}" type="slidenum">
              <a:rPr lang="tr-TR" smtClean="0"/>
              <a:t>‹#›</a:t>
            </a:fld>
            <a:endParaRPr lang="tr-TR"/>
          </a:p>
        </p:txBody>
      </p:sp>
    </p:spTree>
    <p:extLst>
      <p:ext uri="{BB962C8B-B14F-4D97-AF65-F5344CB8AC3E}">
        <p14:creationId xmlns:p14="http://schemas.microsoft.com/office/powerpoint/2010/main" val="657593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B2314683-7B16-4F58-9A6C-B7425E3F7915}" type="datetimeFigureOut">
              <a:rPr lang="en-US">
                <a:solidFill>
                  <a:prstClr val="black">
                    <a:lumMod val="65000"/>
                    <a:lumOff val="35000"/>
                  </a:prstClr>
                </a:solidFill>
              </a:rPr>
              <a:pPr defTabSz="457200"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4132891E-2E8F-4BEC-8C43-9193FEA152EB}"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204196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www.igdirtso.org.tr/" TargetMode="Externa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47107"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srgbClr val="000000"/>
              </a:solidFill>
              <a:latin typeface="Calibri" pitchFamily="34" charset="0"/>
              <a:ea typeface="Calibri" pitchFamily="34" charset="0"/>
              <a:cs typeface="Times New Roman" pitchFamily="18" charset="0"/>
            </a:endParaRPr>
          </a:p>
        </p:txBody>
      </p:sp>
      <p:sp>
        <p:nvSpPr>
          <p:cNvPr id="47115" name="Metin kutusu 4"/>
          <p:cNvSpPr txBox="1">
            <a:spLocks noChangeArrowheads="1"/>
          </p:cNvSpPr>
          <p:nvPr/>
        </p:nvSpPr>
        <p:spPr bwMode="auto">
          <a:xfrm>
            <a:off x="2095334" y="2768600"/>
            <a:ext cx="51819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srgbClr val="000000"/>
                </a:solidFill>
                <a:latin typeface="Times New Roman" pitchFamily="18" charset="0"/>
                <a:cs typeface="Times New Roman" pitchFamily="18" charset="0"/>
              </a:rPr>
              <a:t>ULAŞTIRMA VE LOJİSTİK MESLEKİ EĞİTİM</a:t>
            </a:r>
          </a:p>
          <a:p>
            <a:pPr algn="ctr" eaLnBrk="0" fontAlgn="base" hangingPunct="0">
              <a:spcBef>
                <a:spcPct val="0"/>
              </a:spcBef>
              <a:spcAft>
                <a:spcPct val="0"/>
              </a:spcAft>
            </a:pPr>
            <a:r>
              <a:rPr lang="tr-TR" altLang="tr-TR" sz="1800" b="1" dirty="0" smtClean="0">
                <a:solidFill>
                  <a:srgbClr val="000000"/>
                </a:solidFill>
                <a:latin typeface="Times New Roman" pitchFamily="18" charset="0"/>
                <a:cs typeface="Times New Roman" pitchFamily="18" charset="0"/>
              </a:rPr>
              <a:t>HUKUK</a:t>
            </a:r>
          </a:p>
          <a:p>
            <a:pPr algn="ctr" eaLnBrk="0" fontAlgn="base" hangingPunct="0">
              <a:spcBef>
                <a:spcPct val="0"/>
              </a:spcBef>
              <a:spcAft>
                <a:spcPct val="0"/>
              </a:spcAft>
            </a:pPr>
            <a:r>
              <a:rPr lang="tr-TR" altLang="tr-TR" sz="1800" b="1" dirty="0" smtClean="0">
                <a:solidFill>
                  <a:srgbClr val="000000"/>
                </a:solidFill>
                <a:latin typeface="Times New Roman" pitchFamily="18" charset="0"/>
                <a:cs typeface="Times New Roman" pitchFamily="18" charset="0"/>
              </a:rPr>
              <a:t>(TİCARET HUKUKU</a:t>
            </a:r>
            <a:r>
              <a:rPr lang="tr-TR" altLang="tr-TR" sz="1800" b="1" dirty="0" smtClean="0">
                <a:solidFill>
                  <a:srgbClr val="000000"/>
                </a:solidFill>
                <a:latin typeface="Times New Roman" pitchFamily="18" charset="0"/>
                <a:cs typeface="Times New Roman" pitchFamily="18" charset="0"/>
              </a:rPr>
              <a:t>)</a:t>
            </a:r>
          </a:p>
          <a:p>
            <a:pPr algn="ctr" eaLnBrk="0" fontAlgn="base" hangingPunct="0">
              <a:spcBef>
                <a:spcPct val="0"/>
              </a:spcBef>
              <a:spcAft>
                <a:spcPct val="0"/>
              </a:spcAft>
            </a:pPr>
            <a:r>
              <a:rPr lang="tr-TR" altLang="tr-TR" sz="1800" b="1" dirty="0" err="1">
                <a:solidFill>
                  <a:srgbClr val="000000"/>
                </a:solidFill>
                <a:latin typeface="Times New Roman" pitchFamily="18" charset="0"/>
                <a:cs typeface="Times New Roman" pitchFamily="18" charset="0"/>
              </a:rPr>
              <a:t>Öğr.Gör.Murat</a:t>
            </a:r>
            <a:r>
              <a:rPr lang="tr-TR" altLang="tr-TR" sz="1800" b="1" dirty="0">
                <a:solidFill>
                  <a:srgbClr val="000000"/>
                </a:solidFill>
                <a:latin typeface="Times New Roman" pitchFamily="18" charset="0"/>
                <a:cs typeface="Times New Roman" pitchFamily="18" charset="0"/>
              </a:rPr>
              <a:t> </a:t>
            </a:r>
            <a:r>
              <a:rPr lang="tr-TR" altLang="tr-TR" sz="1800" b="1" dirty="0" smtClean="0">
                <a:solidFill>
                  <a:srgbClr val="000000"/>
                </a:solidFill>
                <a:latin typeface="Times New Roman" pitchFamily="18" charset="0"/>
                <a:cs typeface="Times New Roman" pitchFamily="18" charset="0"/>
              </a:rPr>
              <a:t>KARADAŞ</a:t>
            </a:r>
            <a:endParaRPr lang="tr-TR" altLang="tr-TR" sz="1800" b="1"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29241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8018"/>
          </a:xfrm>
        </p:spPr>
        <p:txBody>
          <a:bodyPr>
            <a:normAutofit fontScale="90000"/>
          </a:bodyPr>
          <a:lstStyle/>
          <a:p>
            <a:endParaRPr lang="tr-TR" dirty="0"/>
          </a:p>
        </p:txBody>
      </p:sp>
      <p:sp>
        <p:nvSpPr>
          <p:cNvPr id="3" name="İçerik Yer Tutucusu 2"/>
          <p:cNvSpPr>
            <a:spLocks noGrp="1"/>
          </p:cNvSpPr>
          <p:nvPr>
            <p:ph idx="1"/>
          </p:nvPr>
        </p:nvSpPr>
        <p:spPr>
          <a:xfrm>
            <a:off x="457200" y="908720"/>
            <a:ext cx="8229600" cy="5217443"/>
          </a:xfrm>
        </p:spPr>
        <p:txBody>
          <a:bodyPr>
            <a:normAutofit lnSpcReduction="10000"/>
          </a:bodyPr>
          <a:lstStyle/>
          <a:p>
            <a:pPr marL="0" indent="0" algn="just">
              <a:buNone/>
            </a:pPr>
            <a:r>
              <a:rPr lang="tr-TR" sz="1600" i="1" dirty="0" smtClean="0"/>
              <a:t>	</a:t>
            </a:r>
            <a:r>
              <a:rPr lang="tr-TR" sz="1600" b="1" i="1" dirty="0" smtClean="0"/>
              <a:t>1.3.	Ticari işletmede Merkez ve </a:t>
            </a:r>
            <a:r>
              <a:rPr lang="tr-TR" sz="1600" b="1" i="1" dirty="0"/>
              <a:t>ş</a:t>
            </a:r>
            <a:r>
              <a:rPr lang="tr-TR" sz="1600" b="1" i="1" dirty="0" smtClean="0"/>
              <a:t>ube</a:t>
            </a:r>
          </a:p>
          <a:p>
            <a:pPr marL="0" indent="0" algn="just">
              <a:buNone/>
            </a:pPr>
            <a:endParaRPr lang="tr-TR" sz="1600" i="1" dirty="0" smtClean="0"/>
          </a:p>
          <a:p>
            <a:pPr marL="0" indent="0" algn="just">
              <a:buNone/>
            </a:pPr>
            <a:r>
              <a:rPr lang="tr-TR" sz="1600" i="1" dirty="0" smtClean="0"/>
              <a:t>	Bir tacirin kural olarak bir ticari işletmesi ve faaliyetini yürüttüğü bir iş yeri bulunur. Aynı tacire ait birden  fazla işletme bulunması halinde, aradaki ilişkinin belirlenmesi önemlidir. Örneğin bir işletmeye ait çeşitli yerlerde kâğıt üretimi, gaz dolumu, mermercilik gibi değişik işlerle uğraşan birçok işletme olabilir.</a:t>
            </a:r>
          </a:p>
          <a:p>
            <a:pPr marL="0" indent="0" algn="just">
              <a:buNone/>
            </a:pPr>
            <a:r>
              <a:rPr lang="tr-TR" sz="1600" i="1" dirty="0" smtClean="0"/>
              <a:t>	Her ticari işletmenin bir merkezi bulunmaktadır. İşletmeye ait tüm faaliyetlerin aynı yerde yürütülüyor olmasında bir sorun yoktur. Buna karşılık, işletmenin idari, hukuki ve ticari faaliyetlerinin yürütüldüğü yer (idare merkezi) ile üretim faaliyetlerinin yürütüldüğü yerin (üretim merkezi) farklı yerlerde bulunması halinde, işletmenin idari, hukuki ve ticari faaliyetlerinin toplandığı ve yürütüldüğü yer işletmenin merkezidir. Örneğin işletmeye ait fabrikalar </a:t>
            </a:r>
            <a:r>
              <a:rPr lang="tr-TR" sz="1600" i="1" dirty="0" err="1" smtClean="0"/>
              <a:t>Gebze‟de</a:t>
            </a:r>
            <a:r>
              <a:rPr lang="tr-TR" sz="1600" i="1" dirty="0" smtClean="0"/>
              <a:t> iken, fabrikaya ilişkin tüm idari, hukuki ve ticari faaliyetler </a:t>
            </a:r>
            <a:r>
              <a:rPr lang="tr-TR" sz="1600" i="1" dirty="0" err="1" smtClean="0"/>
              <a:t>İstanbul‟dan</a:t>
            </a:r>
            <a:r>
              <a:rPr lang="tr-TR" sz="1600" i="1" dirty="0" smtClean="0"/>
              <a:t> yürütülüyorsa merkezi </a:t>
            </a:r>
            <a:r>
              <a:rPr lang="tr-TR" sz="1600" i="1" dirty="0" err="1" smtClean="0"/>
              <a:t>İstanbul‟dur</a:t>
            </a:r>
            <a:r>
              <a:rPr lang="tr-TR" sz="1600" i="1" dirty="0" smtClean="0"/>
              <a:t>.</a:t>
            </a:r>
          </a:p>
          <a:p>
            <a:pPr marL="0" indent="0" algn="just">
              <a:buNone/>
            </a:pPr>
            <a:r>
              <a:rPr lang="tr-TR" sz="1600" i="1" dirty="0" smtClean="0"/>
              <a:t>	Bir merkeze bağlı olduğu halde kendi sermaye ve muhasebesine sahip, kendi başına sınaî faaliyet ve ticari işlem yapan yerler ve satış mağazaları Şube sayılır. </a:t>
            </a:r>
            <a:r>
              <a:rPr lang="tr-TR" sz="1600" i="1" dirty="0" err="1" smtClean="0"/>
              <a:t>İube</a:t>
            </a:r>
            <a:r>
              <a:rPr lang="tr-TR" sz="1600" i="1" dirty="0" smtClean="0"/>
              <a:t> unsurlarını Şöyle sıralayabiliriz:</a:t>
            </a:r>
          </a:p>
          <a:p>
            <a:pPr algn="just">
              <a:buFont typeface="Wingdings" panose="05000000000000000000" pitchFamily="2" charset="2"/>
              <a:buChar char="Ø"/>
            </a:pPr>
            <a:r>
              <a:rPr lang="tr-TR" sz="1600" i="1" dirty="0" smtClean="0"/>
              <a:t>	</a:t>
            </a:r>
            <a:r>
              <a:rPr lang="tr-TR" sz="1600" i="1" dirty="0"/>
              <a:t>ş</a:t>
            </a:r>
            <a:r>
              <a:rPr lang="tr-TR" sz="1600" i="1" dirty="0" smtClean="0"/>
              <a:t>ube ticari işletmenin bir parçası olarak merkeze bağlıdır.</a:t>
            </a:r>
          </a:p>
          <a:p>
            <a:pPr algn="just">
              <a:buFont typeface="Wingdings" panose="05000000000000000000" pitchFamily="2" charset="2"/>
              <a:buChar char="Ø"/>
            </a:pPr>
            <a:r>
              <a:rPr lang="tr-TR" sz="1600" i="1" dirty="0" smtClean="0"/>
              <a:t>	</a:t>
            </a:r>
            <a:r>
              <a:rPr lang="tr-TR" sz="1600" i="1" dirty="0"/>
              <a:t>ş</a:t>
            </a:r>
            <a:r>
              <a:rPr lang="tr-TR" sz="1600" i="1" dirty="0" smtClean="0"/>
              <a:t>ubeler dış ilişkilerde bağımsızdır.</a:t>
            </a:r>
          </a:p>
          <a:p>
            <a:pPr algn="just">
              <a:buFont typeface="Wingdings" panose="05000000000000000000" pitchFamily="2" charset="2"/>
              <a:buChar char="Ø"/>
            </a:pPr>
            <a:r>
              <a:rPr lang="tr-TR" sz="1600" i="1" dirty="0" smtClean="0"/>
              <a:t>	</a:t>
            </a:r>
            <a:r>
              <a:rPr lang="tr-TR" sz="1600" i="1" dirty="0"/>
              <a:t>ş</a:t>
            </a:r>
            <a:r>
              <a:rPr lang="tr-TR" sz="1600" i="1" dirty="0" smtClean="0"/>
              <a:t>ubeler iş yoğunluğunu yayma ihtiyacından kaynaklanır, bu nedenle merkez ve Şubenin ayrı yerlerde olması gerekir.</a:t>
            </a:r>
          </a:p>
          <a:p>
            <a:pPr algn="just">
              <a:buFont typeface="Wingdings" panose="05000000000000000000" pitchFamily="2" charset="2"/>
              <a:buChar char="Ø"/>
            </a:pPr>
            <a:r>
              <a:rPr lang="tr-TR" sz="1600" i="1" dirty="0" smtClean="0"/>
              <a:t>	şubenin bağımsız muhasebesi olmalıdır.</a:t>
            </a:r>
          </a:p>
          <a:p>
            <a:pPr marL="0" indent="0" algn="just">
              <a:buNone/>
            </a:pPr>
            <a:endParaRPr lang="tr-TR" sz="1600"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0"/>
            <a:ext cx="2933700"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135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1.3.1.	Merkez - Şube Ayrımının Sonuçları</a:t>
            </a:r>
          </a:p>
          <a:p>
            <a:pPr marL="0" indent="0" algn="just">
              <a:buNone/>
            </a:pPr>
            <a:r>
              <a:rPr lang="tr-TR" sz="1600" i="1" dirty="0" smtClean="0"/>
              <a:t>	Şubeler bağımsız bir ticari işletme olmadıkları ve merkez işletmeye bağlı olarak faaliyet icra ettikleri için çoğunlukla merkez işletmenin kaderini paylaşır.</a:t>
            </a:r>
          </a:p>
          <a:p>
            <a:pPr algn="just">
              <a:buFont typeface="Wingdings" panose="05000000000000000000" pitchFamily="2" charset="2"/>
              <a:buChar char="Ø"/>
            </a:pPr>
            <a:r>
              <a:rPr lang="tr-TR" sz="1600" i="1" dirty="0" smtClean="0"/>
              <a:t>	Bir tacirin birden fazla ticari işletmesi bulunduğu takdirde, her işletme birbirinden bağımsızdır ve ayrı ayrı ilgili ticaret siciline tescil olunur.</a:t>
            </a:r>
          </a:p>
          <a:p>
            <a:pPr algn="just">
              <a:buFont typeface="Wingdings" panose="05000000000000000000" pitchFamily="2" charset="2"/>
              <a:buChar char="Ø"/>
            </a:pPr>
            <a:r>
              <a:rPr lang="tr-TR" sz="1600" i="1" dirty="0" smtClean="0"/>
              <a:t>	Şubeler, merkezin ticaret unvanını Şube olduklarını belirterek kullanmak zorundadır.</a:t>
            </a:r>
          </a:p>
          <a:p>
            <a:pPr algn="just">
              <a:buFont typeface="Wingdings" panose="05000000000000000000" pitchFamily="2" charset="2"/>
              <a:buChar char="Ø"/>
            </a:pPr>
            <a:r>
              <a:rPr lang="tr-TR" sz="1600" i="1" dirty="0" smtClean="0"/>
              <a:t>	Şubeler ticaret ve sanayi odasına kaydolmak zorundadır.</a:t>
            </a:r>
          </a:p>
          <a:p>
            <a:pPr marL="0" indent="0" algn="just">
              <a:buNone/>
            </a:pPr>
            <a:endParaRPr lang="tr-TR" sz="1600" i="1" dirty="0" smtClean="0"/>
          </a:p>
          <a:p>
            <a:pPr marL="0" indent="0" algn="just">
              <a:buNone/>
            </a:pPr>
            <a:r>
              <a:rPr lang="tr-TR" sz="1600" i="1" dirty="0" smtClean="0"/>
              <a:t>	Ticari işletmelerle ilgili çeşitli hukuki işlemler bulunur. Bu ticari işletmenin aktif ve pasifiyle </a:t>
            </a:r>
            <a:r>
              <a:rPr lang="tr-TR" sz="1600" i="1" dirty="0" err="1" smtClean="0"/>
              <a:t>deviri</a:t>
            </a:r>
            <a:r>
              <a:rPr lang="tr-TR" sz="1600" i="1" dirty="0" smtClean="0"/>
              <a:t>, teminat olarak tacire ait malvarlıklarının rehini Şeklindedir.</a:t>
            </a:r>
          </a:p>
          <a:p>
            <a:pPr marL="0" indent="0" algn="just">
              <a:buNone/>
            </a:pPr>
            <a:endParaRPr lang="tr-TR" sz="1600" i="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581128"/>
            <a:ext cx="2143125" cy="192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316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02034"/>
          </a:xfrm>
        </p:spPr>
        <p:txBody>
          <a:bodyPr>
            <a:normAutofit fontScale="90000"/>
          </a:bodyPr>
          <a:lstStyle/>
          <a:p>
            <a:endParaRPr lang="tr-TR" dirty="0"/>
          </a:p>
        </p:txBody>
      </p:sp>
      <p:sp>
        <p:nvSpPr>
          <p:cNvPr id="3" name="İçerik Yer Tutucusu 2"/>
          <p:cNvSpPr>
            <a:spLocks noGrp="1"/>
          </p:cNvSpPr>
          <p:nvPr>
            <p:ph idx="1"/>
          </p:nvPr>
        </p:nvSpPr>
        <p:spPr>
          <a:xfrm>
            <a:off x="457200" y="836712"/>
            <a:ext cx="8229600" cy="5289451"/>
          </a:xfrm>
        </p:spPr>
        <p:txBody>
          <a:bodyPr>
            <a:normAutofit fontScale="85000" lnSpcReduction="20000"/>
          </a:bodyPr>
          <a:lstStyle/>
          <a:p>
            <a:pPr marL="0" indent="0" algn="just">
              <a:buNone/>
            </a:pPr>
            <a:r>
              <a:rPr lang="tr-TR" sz="1600" i="1" dirty="0" smtClean="0"/>
              <a:t>	</a:t>
            </a:r>
            <a:r>
              <a:rPr lang="tr-TR" sz="1600" b="1" i="1" dirty="0" smtClean="0"/>
              <a:t>2.TİCARİ VE HÜKÜM</a:t>
            </a:r>
          </a:p>
          <a:p>
            <a:pPr marL="0" indent="0" algn="just">
              <a:buNone/>
            </a:pPr>
            <a:endParaRPr lang="tr-TR" sz="1600" i="1" dirty="0" smtClean="0"/>
          </a:p>
          <a:p>
            <a:pPr marL="0" indent="0" algn="just">
              <a:buNone/>
            </a:pPr>
            <a:r>
              <a:rPr lang="tr-TR" sz="1600" i="1" dirty="0" smtClean="0"/>
              <a:t>	Ticaret Kanununda düzenlenmiş olan işler bir işletmeyi ilgilendirsin ilgilendirmesin ticaridir. Bir ticari işletmeyi ilgilendiren tüm işlem, fiil ve işler ticaridir. Örneğin bir ticari işletmenin ihtiyacı için iş yeri kiralaması (Borçlar Kanununda düzenlenmiş olsa bile) ticari iş sayılır.</a:t>
            </a:r>
          </a:p>
          <a:p>
            <a:pPr marL="0" indent="0" algn="just">
              <a:buNone/>
            </a:pPr>
            <a:endParaRPr lang="tr-TR" sz="1600" i="1" dirty="0" smtClean="0"/>
          </a:p>
          <a:p>
            <a:pPr marL="0" indent="0" algn="just">
              <a:buNone/>
            </a:pPr>
            <a:r>
              <a:rPr lang="tr-TR" sz="1600" i="1" dirty="0" smtClean="0"/>
              <a:t>	</a:t>
            </a:r>
            <a:r>
              <a:rPr lang="tr-TR" sz="1600" b="1" i="1" dirty="0" smtClean="0"/>
              <a:t>2.1.Bir İşin Ticari Olmasının Sonuçları</a:t>
            </a:r>
          </a:p>
          <a:p>
            <a:pPr marL="0" indent="0" algn="just">
              <a:buNone/>
            </a:pPr>
            <a:endParaRPr lang="tr-TR" sz="1600" i="1" dirty="0" smtClean="0"/>
          </a:p>
          <a:p>
            <a:pPr marL="0" indent="0" algn="just">
              <a:buNone/>
            </a:pPr>
            <a:r>
              <a:rPr lang="tr-TR" sz="1600" i="1" dirty="0" smtClean="0"/>
              <a:t>	Bir işlemin taraflarından yalnız biri için ticari iş olan sözleşmeler, diğer taraf için de ticari iş sayılır. Örneğin bir halı tacirinin yeni evliye halı satması halinde, halı taciri için ticari niteliğinde olan iş, yeni evliler için de ticari sayılacaktır.</a:t>
            </a:r>
          </a:p>
          <a:p>
            <a:pPr marL="0" indent="0" algn="just">
              <a:buNone/>
            </a:pPr>
            <a:endParaRPr lang="tr-TR" sz="1600" i="1" dirty="0" smtClean="0"/>
          </a:p>
          <a:p>
            <a:pPr marL="0" indent="0" algn="just">
              <a:buNone/>
            </a:pPr>
            <a:r>
              <a:rPr lang="tr-TR" sz="1600" i="1" dirty="0" smtClean="0"/>
              <a:t>	Ticari işlerden kaynaklanan sorumluluk, müteselsil niteliktedir. Ticari işlerde müşterek borçluluk halinde borçlular arasında müteselsil sorumluluk ve kefalet asıldır. Örneğin Yiğit ile Yılma 2000 </a:t>
            </a:r>
            <a:r>
              <a:rPr lang="tr-TR" sz="1600" i="1" dirty="0" err="1" smtClean="0"/>
              <a:t>TL‟lik</a:t>
            </a:r>
            <a:r>
              <a:rPr lang="tr-TR" sz="1600" i="1" dirty="0" smtClean="0"/>
              <a:t> bir bonoyu birlikte imzalayarak borçlanmış olsunlar. Bono, Ticaret Kanununda düzenlenen konulardan olduğu için bono düzenlenmesi ve bununla ilgili borç, ticari iş niteliğindedir. Bonoda yazılı borçtan her iki borçlu da müteselsil borçludur.</a:t>
            </a:r>
          </a:p>
          <a:p>
            <a:pPr marL="0" indent="0" algn="just">
              <a:buNone/>
            </a:pPr>
            <a:endParaRPr lang="tr-TR" sz="1600" i="1" dirty="0" smtClean="0"/>
          </a:p>
          <a:p>
            <a:pPr marL="0" indent="0" algn="just">
              <a:buNone/>
            </a:pPr>
            <a:r>
              <a:rPr lang="tr-TR" sz="1600" i="1" dirty="0" smtClean="0"/>
              <a:t>	Faiz paranın getirisidir. Sözleşmeden doğan bir faiz borcu varsa taraflar, sözleşme faizini serbestçe belirleyebilirler. Vadesinde ödenmeyen para borçları için vadenin dolmasından itibaren temerrüt faizi işlemeye başlar.</a:t>
            </a:r>
          </a:p>
          <a:p>
            <a:pPr marL="0" indent="0" algn="just">
              <a:buNone/>
            </a:pPr>
            <a:endParaRPr lang="tr-TR" sz="1600" i="1" dirty="0" smtClean="0"/>
          </a:p>
          <a:p>
            <a:pPr marL="0" indent="0" algn="just">
              <a:buNone/>
            </a:pPr>
            <a:r>
              <a:rPr lang="tr-TR" sz="1600" i="1" dirty="0" smtClean="0"/>
              <a:t>	Ticari işlerde kanunla belirlenmiş zaman aşımı süreleri sözleşme ile değiştirilemez.</a:t>
            </a:r>
          </a:p>
          <a:p>
            <a:pPr marL="0" indent="0" algn="just">
              <a:buNone/>
            </a:pPr>
            <a:r>
              <a:rPr lang="tr-TR" sz="1600" i="1" dirty="0" smtClean="0"/>
              <a:t>Uyuşmazlık için uygulanacak hiçbir yazılı ticari kuralın bulunmaması halinde, hâkim ticari örf ve âdeti dikkate alır. Uzun zamandır uygulana gelen ve uyulmasının zorunlu olduğu Şeklinde halkta genel bir inanış oluşturan, yazılı olmayan ticari uygulamalar ticari örf ve âdeti oluşturur.</a:t>
            </a:r>
          </a:p>
          <a:p>
            <a:pPr marL="0" indent="0" algn="just">
              <a:buNone/>
            </a:pPr>
            <a:endParaRPr lang="tr-TR" sz="1600" i="1" dirty="0" smtClean="0"/>
          </a:p>
          <a:p>
            <a:pPr marL="0" indent="0" algn="just">
              <a:buNone/>
            </a:pPr>
            <a:endParaRPr lang="tr-TR" sz="1600" i="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16632"/>
            <a:ext cx="284797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84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88640"/>
            <a:ext cx="8229600" cy="720080"/>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fontScale="92500" lnSpcReduction="20000"/>
          </a:bodyPr>
          <a:lstStyle/>
          <a:p>
            <a:pPr marL="0" indent="0" algn="just">
              <a:buNone/>
            </a:pPr>
            <a:r>
              <a:rPr lang="tr-TR" sz="1600" i="1" dirty="0" smtClean="0"/>
              <a:t>	</a:t>
            </a:r>
            <a:r>
              <a:rPr lang="tr-TR" sz="1600" b="1" i="1" dirty="0" smtClean="0"/>
              <a:t>2.2.Tacir</a:t>
            </a:r>
          </a:p>
          <a:p>
            <a:pPr marL="0" indent="0" algn="just">
              <a:buNone/>
            </a:pPr>
            <a:r>
              <a:rPr lang="tr-TR" sz="1600" i="1" dirty="0" smtClean="0"/>
              <a:t>	Ticari işletmeler, sahipsiz kuruluş değillerdir. Çevremizdeki bir fabrikanın, sinemanın, otelin gerçek veya tüzel kişi türünden bir işleteni vardır.</a:t>
            </a:r>
          </a:p>
          <a:p>
            <a:pPr marL="0" indent="0" algn="just">
              <a:buNone/>
            </a:pPr>
            <a:endParaRPr lang="tr-TR" sz="1600" i="1" dirty="0" smtClean="0"/>
          </a:p>
          <a:p>
            <a:pPr marL="0" indent="0" algn="just">
              <a:buNone/>
            </a:pPr>
            <a:r>
              <a:rPr lang="tr-TR" sz="1600" i="1" dirty="0" smtClean="0"/>
              <a:t>	</a:t>
            </a:r>
            <a:r>
              <a:rPr lang="tr-TR" sz="1600" b="1" i="1" dirty="0" smtClean="0"/>
              <a:t>2.2.1.	Gerçek kişi Tacir Sıfatı</a:t>
            </a:r>
          </a:p>
          <a:p>
            <a:pPr marL="0" indent="0" algn="just">
              <a:buNone/>
            </a:pPr>
            <a:endParaRPr lang="tr-TR" sz="1600" i="1" dirty="0" smtClean="0"/>
          </a:p>
          <a:p>
            <a:pPr marL="0" indent="0" algn="just">
              <a:buNone/>
            </a:pPr>
            <a:r>
              <a:rPr lang="tr-TR" sz="1600" i="1" dirty="0" smtClean="0"/>
              <a:t>Bir ticari işletmeyi kısmen dahi olsa, kendi adına işleten gerçek kişi tacir sayılır. Bu tanım içinde üç unsur bulunmaktadır.</a:t>
            </a:r>
          </a:p>
          <a:p>
            <a:pPr marL="0" indent="0" algn="just">
              <a:buNone/>
            </a:pPr>
            <a:endParaRPr lang="tr-TR" sz="1600" i="1" dirty="0" smtClean="0"/>
          </a:p>
          <a:p>
            <a:pPr algn="just">
              <a:buFont typeface="Wingdings" panose="05000000000000000000" pitchFamily="2" charset="2"/>
              <a:buChar char="Ø"/>
            </a:pPr>
            <a:r>
              <a:rPr lang="tr-TR" sz="1600" i="1" dirty="0" smtClean="0"/>
              <a:t>	Ticari işletmeye sahip olmak, bir kişinin tacir sayılması için bir ticari işletmeye sahip olması gereklidir. Bir işletmenin ticari olması için ticari işletmenin unsurlarının gerçekleşip gerçekleşmemesine  bakılır.</a:t>
            </a:r>
          </a:p>
          <a:p>
            <a:pPr algn="just">
              <a:buFont typeface="Wingdings" panose="05000000000000000000" pitchFamily="2" charset="2"/>
              <a:buChar char="Ø"/>
            </a:pPr>
            <a:r>
              <a:rPr lang="tr-TR" sz="1600" i="1" dirty="0" smtClean="0"/>
              <a:t>	Ticari işletmenin işletilmesi, sahip olunan ticari işletmenin işletiliyor olmasıdır. Fiilen işletilmeye başlanılmamış ticari işletme sahibi tacir sayılmaz.</a:t>
            </a:r>
          </a:p>
          <a:p>
            <a:pPr algn="just">
              <a:buFont typeface="Wingdings" panose="05000000000000000000" pitchFamily="2" charset="2"/>
              <a:buChar char="Ø"/>
            </a:pPr>
            <a:r>
              <a:rPr lang="tr-TR" sz="1600" i="1" dirty="0" smtClean="0"/>
              <a:t>	Ticari işletmenin kurulup açıldığının ilan edilmesi, bir ticari işletmeyi kurup açtığını, sirküler, gazete, TV, internet kanalıyla halka bildirmiş olan kişi, ticari işletmesini fiilen işletmeye başlamamış bile olsa tacir sayılır. Ticari işletmesini ticaret siciline kaydettirerek ilan ettirmiş olan kimse, henüz ticari işletmesini fiilen işletmeye başlamamış olsa bile tacir sayılır. İşletme faaliyetinin kendi adına gerçekleştiriliyor  olması gerekir.</a:t>
            </a:r>
          </a:p>
          <a:p>
            <a:pPr marL="0" indent="0" algn="just">
              <a:buNone/>
            </a:pPr>
            <a:endParaRPr lang="tr-TR" sz="1600" i="1" dirty="0" smtClean="0"/>
          </a:p>
          <a:p>
            <a:pPr marL="0" indent="0" algn="just">
              <a:buNone/>
            </a:pPr>
            <a:r>
              <a:rPr lang="tr-TR" sz="1600" i="1" dirty="0" smtClean="0"/>
              <a:t>	Gerçek kişilerin tacir sıfatını kazanabilmesi için unsurların yerine gelmesi gerekli ve yeterlidir. Bu unsurların aynı anda ve bir arada bulunması ile tacir sıfatı kendiliğinden kazanılır. Söz konusu unsurların ortadan kalkmasıyla tacir sıfatı kendiliğinden ortadan kalkar.</a:t>
            </a:r>
          </a:p>
          <a:p>
            <a:pPr marL="0" indent="0" algn="just">
              <a:buNone/>
            </a:pPr>
            <a:endParaRPr lang="tr-TR" sz="1600" i="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60648"/>
            <a:ext cx="2638425"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705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10000"/>
          </a:bodyPr>
          <a:lstStyle/>
          <a:p>
            <a:pPr marL="0" indent="0" algn="just">
              <a:buNone/>
            </a:pPr>
            <a:r>
              <a:rPr lang="tr-TR" sz="1600" i="1" dirty="0" smtClean="0"/>
              <a:t>	</a:t>
            </a:r>
            <a:r>
              <a:rPr lang="tr-TR" sz="1600" b="1" i="1" dirty="0" smtClean="0"/>
              <a:t>2.2.2.	Tüzel kişi Tacir Sıfatı</a:t>
            </a:r>
          </a:p>
          <a:p>
            <a:pPr marL="0" indent="0" algn="just">
              <a:buNone/>
            </a:pPr>
            <a:r>
              <a:rPr lang="tr-TR" sz="1600" i="1" dirty="0" smtClean="0"/>
              <a:t>	Ticaret Şirketleri tacirdir. Ticaret Kanununda ticaret Şirketi olarak düzenlenmiş, kolektif, komandit, anonim, limitet Şirketler tacir sıfatındadır. Kooperatifler, Ticaret Kanunundan çıkarılıp Kooperatifler Kanunu ile düzenlenmiş olduklarından ticaret Şirketi değildir, tacir sayılmazlar.</a:t>
            </a:r>
          </a:p>
          <a:p>
            <a:pPr marL="0" indent="0" algn="just">
              <a:buNone/>
            </a:pPr>
            <a:endParaRPr lang="tr-TR" sz="1600" i="1" dirty="0" smtClean="0"/>
          </a:p>
          <a:p>
            <a:pPr marL="0" indent="0" algn="just">
              <a:buNone/>
            </a:pPr>
            <a:r>
              <a:rPr lang="tr-TR" sz="1600" i="1" dirty="0" smtClean="0"/>
              <a:t>	Tacir sıfatı, ticaret Şirketinin sicile tescil edilmesi anında tüzel kişilikle birlikte kazanılır. Dernekler, üyelerine kazanç paylaştırma amacıyla kurulamaz ve hareket edemezler. Dernekler ancak </a:t>
            </a:r>
            <a:r>
              <a:rPr lang="tr-TR" sz="1600" i="1" dirty="0" err="1" smtClean="0"/>
              <a:t>hayrî</a:t>
            </a:r>
            <a:r>
              <a:rPr lang="tr-TR" sz="1600" i="1" dirty="0" smtClean="0"/>
              <a:t>, ilmi, sportif, kültürel amaçlarla  kurulabilir.  Kamu yararına çalışan dernekler, gayelerine varmak için bir ticari işletme işletseler dahi tacir sayılmazlar.</a:t>
            </a:r>
          </a:p>
          <a:p>
            <a:pPr marL="0" indent="0" algn="just">
              <a:buNone/>
            </a:pPr>
            <a:endParaRPr lang="tr-TR" sz="1600" i="1" dirty="0" smtClean="0"/>
          </a:p>
          <a:p>
            <a:pPr marL="0" indent="0" algn="just">
              <a:buNone/>
            </a:pPr>
            <a:r>
              <a:rPr lang="tr-TR" sz="1600" i="1" dirty="0" smtClean="0"/>
              <a:t>	Kendi kuruluş kanunları uyarınca özel hukuk kurallarına göre yönetilmek, ticari Şekilde işletilmek üzere; devlet, il, üniversite, belediye gibi kamu tüzel kişileri tarafından kurulan teşekkül ve müesseseler tacir sayılırlar. Örneğin, T.C. Ziraat Bankası… Bunlar tüzel kişidir ve tacir sıfatı taşırlar.</a:t>
            </a:r>
          </a:p>
          <a:p>
            <a:pPr marL="0" indent="0" algn="just">
              <a:buNone/>
            </a:pPr>
            <a:endParaRPr lang="tr-TR" sz="1600" i="1" dirty="0" smtClean="0"/>
          </a:p>
          <a:p>
            <a:pPr marL="0" indent="0" algn="just">
              <a:buNone/>
            </a:pPr>
            <a:r>
              <a:rPr lang="tr-TR" sz="1600" i="1" dirty="0" smtClean="0"/>
              <a:t>	Ticaret Şirketlerinin tacir sıfatını kazanabilmeleri için öncelikle tescil ile tüzel kişilik kazanmaları gerekir, bu tescil bu Şirketlere aynı zamanda tacir sıfatını da kazandırır.</a:t>
            </a:r>
          </a:p>
          <a:p>
            <a:pPr marL="0" indent="0" algn="just">
              <a:buNone/>
            </a:pPr>
            <a:endParaRPr lang="tr-TR" sz="1600" i="1" dirty="0" smtClean="0"/>
          </a:p>
          <a:p>
            <a:pPr marL="0" indent="0" algn="just">
              <a:buNone/>
            </a:pPr>
            <a:r>
              <a:rPr lang="tr-TR" sz="1600" i="1" dirty="0" smtClean="0"/>
              <a:t>	Ticaret Şirketleri, Şirket kaydının sicilden terkini ile hem tüzel kişiliklerini hem de tacir sıfatını kaybederler.</a:t>
            </a:r>
          </a:p>
          <a:p>
            <a:pPr marL="0" indent="0" algn="just">
              <a:buNone/>
            </a:pPr>
            <a:endParaRPr lang="tr-TR" sz="1600" i="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6075"/>
            <a:ext cx="26765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393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fontScale="92500" lnSpcReduction="20000"/>
          </a:bodyPr>
          <a:lstStyle/>
          <a:p>
            <a:pPr marL="0" indent="0" algn="just">
              <a:buNone/>
            </a:pPr>
            <a:r>
              <a:rPr lang="tr-TR" sz="1600" i="1" dirty="0" smtClean="0"/>
              <a:t>	</a:t>
            </a:r>
            <a:r>
              <a:rPr lang="tr-TR" sz="1600" b="1" i="1" dirty="0" smtClean="0"/>
              <a:t>2.2.3.	Tacir Gibi Sorumlu Olanlar</a:t>
            </a:r>
          </a:p>
          <a:p>
            <a:pPr marL="0" indent="0" algn="just">
              <a:buNone/>
            </a:pPr>
            <a:r>
              <a:rPr lang="tr-TR" sz="1600" i="1" dirty="0" smtClean="0"/>
              <a:t>	Bir ticari işletme olmamasına rağmen, sanki bir ticari işletme varmış, faaliyet gösteriyormuş gibi, ister kendi adına ister bir Şirket adına ortak sıfatıyla işlemlerde bulunan kimse, iyi niyetli üçüncü kişilere karşı tacir gibi sorumlu olur.</a:t>
            </a:r>
          </a:p>
          <a:p>
            <a:pPr marL="0" indent="0" algn="just">
              <a:buNone/>
            </a:pPr>
            <a:r>
              <a:rPr lang="tr-TR" sz="1600" i="1" dirty="0" smtClean="0"/>
              <a:t>	</a:t>
            </a:r>
            <a:r>
              <a:rPr lang="tr-TR" sz="1600" i="1" dirty="0" err="1" smtClean="0"/>
              <a:t>TTK‟ya</a:t>
            </a:r>
            <a:r>
              <a:rPr lang="tr-TR" sz="1600" i="1" dirty="0" smtClean="0"/>
              <a:t> göre küçük veya kısıtlıya ait bir ticari işletmenin veli veya vasisi tarafından işletiliyorsa tacir sıfatı küçük veya kısıtlıya aittir.</a:t>
            </a:r>
          </a:p>
          <a:p>
            <a:pPr marL="0" indent="0" algn="just">
              <a:buNone/>
            </a:pPr>
            <a:endParaRPr lang="tr-TR" sz="1600" i="1" dirty="0" smtClean="0"/>
          </a:p>
          <a:p>
            <a:pPr marL="0" indent="0" algn="just">
              <a:buNone/>
            </a:pPr>
            <a:r>
              <a:rPr lang="tr-TR" sz="1600" i="1" dirty="0" smtClean="0"/>
              <a:t>	</a:t>
            </a:r>
            <a:r>
              <a:rPr lang="tr-TR" sz="1600" b="1" i="1" dirty="0" smtClean="0"/>
              <a:t>2.3.	Tacir Sıfatının Sonuçları</a:t>
            </a:r>
          </a:p>
          <a:p>
            <a:pPr marL="0" indent="0" algn="just">
              <a:buNone/>
            </a:pPr>
            <a:r>
              <a:rPr lang="tr-TR" sz="1600" i="1" dirty="0" smtClean="0"/>
              <a:t>Tacirin işlem yaptığı kişilerin sıfatları önemli olmaksızın sadece kendi tacir sıfatından dolayı tabi olduğu hükümler</a:t>
            </a:r>
          </a:p>
          <a:p>
            <a:pPr algn="just">
              <a:buFont typeface="Wingdings" panose="05000000000000000000" pitchFamily="2" charset="2"/>
              <a:buChar char="Ø"/>
            </a:pPr>
            <a:r>
              <a:rPr lang="tr-TR" sz="1600" i="1" dirty="0" smtClean="0"/>
              <a:t>	</a:t>
            </a:r>
            <a:r>
              <a:rPr lang="tr-TR" sz="1600" b="1" i="1" dirty="0" smtClean="0"/>
              <a:t>İflasa tabi olma; </a:t>
            </a:r>
            <a:r>
              <a:rPr lang="tr-TR" sz="1600" i="1" dirty="0" smtClean="0"/>
              <a:t>tacirler iflasa tabidir. Tacir sadece ticari borçlarından değil, adi borçlarından dolayı da iflasa tabidir. Tacir iflasını, mahkemeden kendisi isteyebilir.</a:t>
            </a:r>
          </a:p>
          <a:p>
            <a:pPr algn="just">
              <a:buFont typeface="Wingdings" panose="05000000000000000000" pitchFamily="2" charset="2"/>
              <a:buChar char="Ø"/>
            </a:pPr>
            <a:r>
              <a:rPr lang="tr-TR" sz="1600" i="1" dirty="0" smtClean="0"/>
              <a:t>	</a:t>
            </a:r>
            <a:r>
              <a:rPr lang="tr-TR" sz="1600" b="1" i="1" dirty="0" smtClean="0"/>
              <a:t>Ticaret unvanı seçme ve kullanma; </a:t>
            </a:r>
            <a:r>
              <a:rPr lang="tr-TR" sz="1600" i="1" dirty="0" smtClean="0"/>
              <a:t>tacirler, kanun hükümlerine uygun bir ticaret unvanı seçmek ve kullanmak zorundadır. Bu kullanım, ticari işletmeyle ilgili işlemleri ticaret unvanı ile yapma, işleme ile ilgili senet vs. Evrakı bu unvan altında imzalama, unvanı işletmenin giriş cephesine herkesçe görülecek Şekilde okunaklı asma Şeklinde gerçekleşir.</a:t>
            </a:r>
          </a:p>
          <a:p>
            <a:pPr algn="just">
              <a:buFont typeface="Wingdings" panose="05000000000000000000" pitchFamily="2" charset="2"/>
              <a:buChar char="Ø"/>
            </a:pPr>
            <a:r>
              <a:rPr lang="tr-TR" sz="1600" i="1" dirty="0" smtClean="0"/>
              <a:t>	</a:t>
            </a:r>
            <a:r>
              <a:rPr lang="tr-TR" sz="1600" b="1" i="1" dirty="0" smtClean="0"/>
              <a:t>İşletmesini ticaret siciline kaydettirme; </a:t>
            </a:r>
            <a:r>
              <a:rPr lang="tr-TR" sz="1600" i="1" dirty="0" smtClean="0"/>
              <a:t>her tacir, ticari işletmesini ticaret siciline kaydetme ve sicile geçirilmiş bilgilerin ilanı gerekenleri ilan ettirmek zorundadır.</a:t>
            </a:r>
          </a:p>
          <a:p>
            <a:pPr algn="just">
              <a:buFont typeface="Wingdings" panose="05000000000000000000" pitchFamily="2" charset="2"/>
              <a:buChar char="Ø"/>
            </a:pPr>
            <a:r>
              <a:rPr lang="tr-TR" sz="1600" i="1" dirty="0" smtClean="0"/>
              <a:t>	</a:t>
            </a:r>
            <a:r>
              <a:rPr lang="tr-TR" sz="1600" b="1" i="1" dirty="0" smtClean="0"/>
              <a:t>Ticari defterler tutma; </a:t>
            </a:r>
            <a:r>
              <a:rPr lang="tr-TR" sz="1600" i="1" dirty="0" smtClean="0"/>
              <a:t>her tacir işletme için, kanunun gösterdiği zorunlu defterler ile kapasitenin gerekli kıldığı diğer defterleri tutmak zorundadır.</a:t>
            </a:r>
          </a:p>
          <a:p>
            <a:pPr algn="just">
              <a:buFont typeface="Wingdings" panose="05000000000000000000" pitchFamily="2" charset="2"/>
              <a:buChar char="Ø"/>
            </a:pPr>
            <a:r>
              <a:rPr lang="tr-TR" sz="1600" i="1" dirty="0" smtClean="0"/>
              <a:t>	</a:t>
            </a:r>
            <a:r>
              <a:rPr lang="tr-TR" sz="1600" b="1" i="1" dirty="0" smtClean="0"/>
              <a:t>Ticaret ve sanayi odalarına kaydolma; </a:t>
            </a:r>
            <a:r>
              <a:rPr lang="tr-TR" sz="1600" i="1" dirty="0" smtClean="0"/>
              <a:t>tacir sıfatını haiz tüm gerçek ve tüzel kişilerle, Şubeleri ve fabrikaları bulundukları yerin oda ve ajanlıklarına kaydolmak zorundadırlar. Deniz ticareti ile uğraşanlar, Deniz Ticaret Odasına kaydolmakla diğer odalara kaydolma yükümlülüğünü de yerine getirmiş sayılırlar.</a:t>
            </a:r>
          </a:p>
          <a:p>
            <a:pPr marL="0" indent="0" algn="just">
              <a:buNone/>
            </a:pPr>
            <a:endParaRPr lang="tr-TR" sz="1600" i="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16632"/>
            <a:ext cx="2781300"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0113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1600" i="1" dirty="0" smtClean="0"/>
              <a:t>	</a:t>
            </a:r>
            <a:r>
              <a:rPr lang="tr-TR" sz="1600" b="1" i="1" dirty="0" smtClean="0"/>
              <a:t>Basiretli bir işadamı gibi hareket etme; </a:t>
            </a:r>
            <a:r>
              <a:rPr lang="tr-TR" sz="1600" i="1" dirty="0" smtClean="0"/>
              <a:t>basiret, ilim, tecrübe ve feraset ışığı ile görüp sezmeye, bilip değerlendirmeye esas teşkil eden hususları kavramaktır. Tacirin ticaretine ait tüm faaliyetlerinde işin niteliğini göz önünde tutarak, tedbirli, sağduyulu ileriyi gören davranış göstermesi gerekir.</a:t>
            </a:r>
          </a:p>
          <a:p>
            <a:pPr algn="just">
              <a:buFont typeface="Wingdings" panose="05000000000000000000" pitchFamily="2" charset="2"/>
              <a:buChar char="Ø"/>
            </a:pPr>
            <a:r>
              <a:rPr lang="tr-TR" sz="1600" i="1" dirty="0" smtClean="0"/>
              <a:t>	</a:t>
            </a:r>
            <a:r>
              <a:rPr lang="tr-TR" sz="1600" b="1" i="1" dirty="0" smtClean="0"/>
              <a:t>Ticari örf ve adetlere tabi olma; </a:t>
            </a:r>
            <a:r>
              <a:rPr lang="tr-TR" sz="1600" i="1" dirty="0" smtClean="0"/>
              <a:t>basiretli bir kişi olan tacirin, ticareti ile ilgili bütün örf ve adetleri bilmesi gerekir.</a:t>
            </a:r>
          </a:p>
          <a:p>
            <a:pPr algn="just">
              <a:buFont typeface="Wingdings" panose="05000000000000000000" pitchFamily="2" charset="2"/>
              <a:buChar char="Ø"/>
            </a:pPr>
            <a:r>
              <a:rPr lang="tr-TR" sz="1600" i="1" dirty="0" smtClean="0"/>
              <a:t>	</a:t>
            </a:r>
            <a:r>
              <a:rPr lang="tr-TR" sz="1600" b="1" i="1" dirty="0" smtClean="0"/>
              <a:t>Ticari iş karinesi; </a:t>
            </a:r>
            <a:r>
              <a:rPr lang="tr-TR" sz="1600" i="1" dirty="0" smtClean="0"/>
              <a:t>gerçek kişi olan tacirler ticaret karinesine tabidir. Gerçek kişi tacir işlemi yaptığı anda işlerinin ticari olamadığını açıkça beyan ederse işin ticari olmadığı kabul edilir. Tüzel kişi tacirlerde bütün işler ticari sayıldığından böyle bir karine söz konusu değildir.</a:t>
            </a:r>
          </a:p>
          <a:p>
            <a:pPr algn="just">
              <a:buFont typeface="Wingdings" panose="05000000000000000000" pitchFamily="2" charset="2"/>
              <a:buChar char="Ø"/>
            </a:pPr>
            <a:r>
              <a:rPr lang="tr-TR" sz="1600" i="1" dirty="0" smtClean="0"/>
              <a:t>	</a:t>
            </a:r>
            <a:r>
              <a:rPr lang="tr-TR" sz="1600" b="1" i="1" dirty="0" smtClean="0"/>
              <a:t>Ücret ve faiz isteme; </a:t>
            </a:r>
            <a:r>
              <a:rPr lang="tr-TR" sz="1600" i="1" dirty="0" smtClean="0"/>
              <a:t>kendi ticari işletmesi ile ilgili bir iş veya hizmet görmüş olan tacir ücret isteyebilir. Karşı tarafın tacir olup olmaması önemli değildir. Tacir, verdiği avanslar yaptığı masraflar için ödeme tarihinden itibaren faize hak kazanır.</a:t>
            </a:r>
          </a:p>
          <a:p>
            <a:pPr algn="just">
              <a:buFont typeface="Wingdings" panose="05000000000000000000" pitchFamily="2" charset="2"/>
              <a:buChar char="Ø"/>
            </a:pPr>
            <a:r>
              <a:rPr lang="tr-TR" sz="1600" i="1" dirty="0" smtClean="0"/>
              <a:t>	</a:t>
            </a:r>
            <a:r>
              <a:rPr lang="tr-TR" sz="1600" b="1" i="1" dirty="0" smtClean="0"/>
              <a:t>Ücret</a:t>
            </a:r>
            <a:r>
              <a:rPr lang="tr-TR" sz="1600" i="1" dirty="0" smtClean="0"/>
              <a:t> ve ceza indirimi isteyememe; tacir sözleşme ile kararlaştırılmış olan ücret veya cezai Şartın fahiş olduğu iddiasıyla indirimini talep edemez.</a:t>
            </a:r>
          </a:p>
          <a:p>
            <a:pPr marL="0" indent="0" algn="just">
              <a:buNone/>
            </a:pPr>
            <a:endParaRPr lang="tr-TR" sz="1600" i="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88640"/>
            <a:ext cx="32004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371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20000"/>
          </a:bodyPr>
          <a:lstStyle/>
          <a:p>
            <a:pPr marL="0" indent="0" algn="just">
              <a:buNone/>
            </a:pPr>
            <a:r>
              <a:rPr lang="tr-TR" sz="1600" i="1" dirty="0" smtClean="0"/>
              <a:t>	</a:t>
            </a:r>
            <a:r>
              <a:rPr lang="tr-TR" sz="1600" b="1" i="1" dirty="0" smtClean="0"/>
              <a:t>Her iki tarafı da tacir olan ticari işlere uygulanacak hükümler:</a:t>
            </a:r>
          </a:p>
          <a:p>
            <a:pPr algn="just">
              <a:buFont typeface="Wingdings" panose="05000000000000000000" pitchFamily="2" charset="2"/>
              <a:buChar char="Ø"/>
            </a:pPr>
            <a:r>
              <a:rPr lang="tr-TR" sz="1600" i="1" dirty="0" smtClean="0"/>
              <a:t>	</a:t>
            </a:r>
            <a:r>
              <a:rPr lang="tr-TR" sz="1600" b="1" i="1" dirty="0" smtClean="0"/>
              <a:t>Kanuni ihtar ve ihbar Şekillerine uyma; </a:t>
            </a:r>
            <a:r>
              <a:rPr lang="tr-TR" sz="1600" i="1" dirty="0" smtClean="0"/>
              <a:t>tacirler arasında, her ikisinin de ticari işletmesiyle ilgili olan bazı işlemleri gerçekleştirmek için yapılacak ihtar ve ihbarların kanunun göstermiş olduğu Şekle uyarak yapılması Şarttır.</a:t>
            </a:r>
          </a:p>
          <a:p>
            <a:pPr algn="just">
              <a:buFont typeface="Wingdings" panose="05000000000000000000" pitchFamily="2" charset="2"/>
              <a:buChar char="Ø"/>
            </a:pPr>
            <a:r>
              <a:rPr lang="tr-TR" sz="1600" i="1" dirty="0" smtClean="0"/>
              <a:t>	</a:t>
            </a:r>
            <a:r>
              <a:rPr lang="tr-TR" sz="1600" b="1" i="1" dirty="0" smtClean="0"/>
              <a:t>Fatura verme ve faturaya itiraz; </a:t>
            </a:r>
            <a:r>
              <a:rPr lang="tr-TR" sz="1600" i="1" dirty="0" smtClean="0"/>
              <a:t>ticari faaliyeti sonucu bir mal satmış, imal etmiş, iş görmüş veya menfaat temin etmiş olan tacir, diğer taraf kendisine bir fatura verilmesini ve bedelini ödemiş ise bunun da faturada gösterilmesini istediği takdirde, fatura vermek zorundadır. Faturayı alan kimse aldığı tarihten itibaren 8 gün içinde fatura bilgilerine itiraz etme hakkına sahiptir.</a:t>
            </a:r>
          </a:p>
          <a:p>
            <a:pPr algn="just">
              <a:buFont typeface="Wingdings" panose="05000000000000000000" pitchFamily="2" charset="2"/>
              <a:buChar char="Ø"/>
            </a:pPr>
            <a:r>
              <a:rPr lang="tr-TR" sz="1600" i="1" dirty="0" smtClean="0"/>
              <a:t>	</a:t>
            </a:r>
            <a:r>
              <a:rPr lang="tr-TR" sz="1600" b="1" i="1" dirty="0" smtClean="0"/>
              <a:t>Teyit mektubu ve teyit mektubuna itiraz; </a:t>
            </a:r>
            <a:r>
              <a:rPr lang="tr-TR" sz="1600" i="1" dirty="0" smtClean="0"/>
              <a:t>telefon telgrafla veya internetle yapılan sözleşmeleri teyit eden bir yazıyı alan kimse, aldığı tarihten 8 gün içinde bir itirazda bulunmamışsa teyit mektubunun yapılan sözleşme ve beyana uygun olduğunu kabul etmiş sayılır.</a:t>
            </a:r>
          </a:p>
          <a:p>
            <a:pPr algn="just">
              <a:buFont typeface="Wingdings" panose="05000000000000000000" pitchFamily="2" charset="2"/>
              <a:buChar char="Ø"/>
            </a:pPr>
            <a:r>
              <a:rPr lang="tr-TR" sz="1600" i="1" dirty="0" smtClean="0"/>
              <a:t>	</a:t>
            </a:r>
            <a:r>
              <a:rPr lang="tr-TR" sz="1600" b="1" i="1" dirty="0" smtClean="0"/>
              <a:t>Ticari defterlerle ispatlama; </a:t>
            </a:r>
            <a:r>
              <a:rPr lang="tr-TR" sz="1600" i="1" dirty="0" smtClean="0"/>
              <a:t>ticari defterlerin sahibi lehine delil olabilmesi, ihtilafın her iki tarafında tacir olmasına bağlıdır. Taraflardan birinin tacir  olmaması halinde ticari defterler lehe delil olarak kullanılmaz.</a:t>
            </a:r>
          </a:p>
          <a:p>
            <a:pPr algn="just">
              <a:buFont typeface="Wingdings" panose="05000000000000000000" pitchFamily="2" charset="2"/>
              <a:buChar char="Ø"/>
            </a:pPr>
            <a:r>
              <a:rPr lang="tr-TR" sz="1600" i="1" dirty="0" smtClean="0"/>
              <a:t>	</a:t>
            </a:r>
            <a:r>
              <a:rPr lang="tr-TR" sz="1600" b="1" i="1" dirty="0" smtClean="0"/>
              <a:t>İhtilafların ticari dava konusu olması; </a:t>
            </a:r>
            <a:r>
              <a:rPr lang="tr-TR" sz="1600" i="1" dirty="0" smtClean="0"/>
              <a:t>ihtilafın taraflarının tacir ve ihtilaf konusunun her iki tarafın ticari işletmesini ilgilendirmesi halinde dava, ticari dava sayılır ve ticaret mahkemelerince çözümlenir.</a:t>
            </a:r>
          </a:p>
          <a:p>
            <a:pPr algn="just">
              <a:buFont typeface="Wingdings" panose="05000000000000000000" pitchFamily="2" charset="2"/>
              <a:buChar char="Ø"/>
            </a:pPr>
            <a:r>
              <a:rPr lang="tr-TR" sz="1600" i="1" dirty="0" smtClean="0"/>
              <a:t>	</a:t>
            </a:r>
            <a:r>
              <a:rPr lang="tr-TR" sz="1600" b="1" i="1" dirty="0" smtClean="0"/>
              <a:t>Satış ve trampalarda özel hükümlere tabi olma; </a:t>
            </a:r>
            <a:r>
              <a:rPr lang="tr-TR" sz="1600" i="1" dirty="0" smtClean="0"/>
              <a:t>TK, tacirler arasında iki tarafın da ticari işletmesini ilgilendiren satış ve trampalara Borçlar Kanunu hükümleri yanında, konunun özelliğinden dolayı ilave bazı hükümler düzenlenmiştir.</a:t>
            </a:r>
          </a:p>
          <a:p>
            <a:pPr algn="just">
              <a:buFont typeface="Wingdings" panose="05000000000000000000" pitchFamily="2" charset="2"/>
              <a:buChar char="Ø"/>
            </a:pPr>
            <a:r>
              <a:rPr lang="tr-TR" sz="1600" i="1" dirty="0" smtClean="0"/>
              <a:t>	</a:t>
            </a:r>
            <a:r>
              <a:rPr lang="tr-TR" sz="1600" b="1" i="1" dirty="0" smtClean="0"/>
              <a:t>Hapis hakkı; </a:t>
            </a:r>
            <a:r>
              <a:rPr lang="tr-TR" sz="1600" i="1" dirty="0" smtClean="0"/>
              <a:t>bu hükmün uygulanabilmesi için her iki tarafın tacir, işlerinde ticari işler olması gerekir.</a:t>
            </a:r>
          </a:p>
          <a:p>
            <a:pPr marL="0" indent="0" algn="just">
              <a:buNone/>
            </a:pPr>
            <a:endParaRPr lang="tr-TR" sz="1600" i="1"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0"/>
            <a:ext cx="2552700" cy="1484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664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457200" y="908720"/>
            <a:ext cx="8229600" cy="5217443"/>
          </a:xfrm>
        </p:spPr>
        <p:txBody>
          <a:bodyPr>
            <a:normAutofit fontScale="92500" lnSpcReduction="10000"/>
          </a:bodyPr>
          <a:lstStyle/>
          <a:p>
            <a:pPr marL="0" indent="0" algn="just">
              <a:buNone/>
            </a:pPr>
            <a:r>
              <a:rPr lang="tr-TR" sz="1600" i="1" dirty="0" smtClean="0"/>
              <a:t>	</a:t>
            </a:r>
            <a:r>
              <a:rPr lang="tr-TR" sz="1600" b="1" i="1" dirty="0" smtClean="0"/>
              <a:t>2.4.	Ticaret Sicili</a:t>
            </a:r>
          </a:p>
          <a:p>
            <a:pPr marL="0" indent="0" algn="just">
              <a:buNone/>
            </a:pPr>
            <a:r>
              <a:rPr lang="tr-TR" sz="1600" i="1" dirty="0" smtClean="0"/>
              <a:t>	Sicil,  belli  konularda  belli  birtakım  bilgilerin  işlendiği   resmi   kayıt     sistemidir.</a:t>
            </a:r>
          </a:p>
          <a:p>
            <a:pPr marL="0" indent="0" algn="just">
              <a:buNone/>
            </a:pPr>
            <a:r>
              <a:rPr lang="tr-TR" sz="1600" i="1" dirty="0" smtClean="0"/>
              <a:t>Ülkemizde çeşitli siciller vardır. Nüfus sicili, tapu sicili, gemi sicili, trafik sicili…</a:t>
            </a:r>
          </a:p>
          <a:p>
            <a:pPr marL="0" indent="0" algn="just">
              <a:buNone/>
            </a:pPr>
            <a:endParaRPr lang="tr-TR" sz="1600" i="1" dirty="0" smtClean="0"/>
          </a:p>
          <a:p>
            <a:pPr marL="0" indent="0" algn="just">
              <a:buNone/>
            </a:pPr>
            <a:r>
              <a:rPr lang="tr-TR" sz="1600" i="1" dirty="0" smtClean="0"/>
              <a:t>	Tacirlerle ve ticari işletmelerle ilgili önemli bilgilerin resmi olarak işlenmesi için Ticaret Sicili kurulmuştur. Ticaret Sicili, ticari işletme ile ilgili önemli bilgileri açığa kavuşturmaya veya oluşturmaya yarayan ve hukuki güvenliği ve korumayı temin eden resmi nitelikli hukuki bir kuruluştur. Ticaret Siciline, işletmenin sahibi, faaliyet alanı, ikametgâhı, amacı, sorumluluk ve temsil ilişkileri kaydedilir ve bilgiler ayrıca Türkiye Ticaret Sicil Gazetesi ile ilan eldir.</a:t>
            </a:r>
          </a:p>
          <a:p>
            <a:pPr marL="0" indent="0" algn="just">
              <a:buNone/>
            </a:pPr>
            <a:endParaRPr lang="tr-TR" sz="1600" i="1" dirty="0" smtClean="0"/>
          </a:p>
          <a:p>
            <a:pPr marL="0" indent="0" algn="just">
              <a:buNone/>
            </a:pPr>
            <a:r>
              <a:rPr lang="tr-TR" sz="1600" i="1" dirty="0" smtClean="0"/>
              <a:t>	</a:t>
            </a:r>
            <a:r>
              <a:rPr lang="tr-TR" sz="1600" b="1" i="1" dirty="0" smtClean="0"/>
              <a:t>2.4.1.	Genel özellikler</a:t>
            </a:r>
          </a:p>
          <a:p>
            <a:pPr marL="0" indent="0" algn="just">
              <a:buNone/>
            </a:pPr>
            <a:r>
              <a:rPr lang="tr-TR" sz="1600" i="1" dirty="0" smtClean="0"/>
              <a:t>	Ticaret sicili alenidir. İlgili olduğunu ispat zorunda olmaksızın herkes Ticaret Sicilindeki yazıları ve tescil işlemlerinin dayandığı dilekçe, beyanname, senet, belge ve ilanların yayınlandığı gazeteler gibi dairede saklanan bütün belgeleri inceleyebilir ve  bunların tasdikli örneklerinin kendisine verilmesini sicil memurluğundan isteyebilir.</a:t>
            </a:r>
          </a:p>
          <a:p>
            <a:pPr marL="0" indent="0" algn="just">
              <a:buNone/>
            </a:pPr>
            <a:endParaRPr lang="tr-TR" sz="1600" i="1" dirty="0" smtClean="0"/>
          </a:p>
          <a:p>
            <a:pPr marL="0" indent="0" algn="just">
              <a:buNone/>
            </a:pPr>
            <a:r>
              <a:rPr lang="tr-TR" sz="1600" i="1" dirty="0" smtClean="0"/>
              <a:t>	Ticaret Sicili memurları Sanayi ve Ticaret </a:t>
            </a:r>
            <a:r>
              <a:rPr lang="tr-TR" sz="1600" i="1" dirty="0" err="1" smtClean="0"/>
              <a:t>Banklığının</a:t>
            </a:r>
            <a:r>
              <a:rPr lang="tr-TR" sz="1600" i="1" dirty="0" smtClean="0"/>
              <a:t> denetimi altında faaliyetlerini yürütür. Ticaret Sicil memurları Bakanlıkça alınan her türlü tedbir ve talimatlara uymakla yükümlüdür.</a:t>
            </a:r>
          </a:p>
          <a:p>
            <a:pPr marL="0" indent="0" algn="just">
              <a:buNone/>
            </a:pPr>
            <a:endParaRPr lang="tr-TR" sz="1600" i="1" dirty="0" smtClean="0"/>
          </a:p>
          <a:p>
            <a:pPr marL="0" indent="0" algn="just">
              <a:buNone/>
            </a:pPr>
            <a:r>
              <a:rPr lang="tr-TR" sz="1600" i="1" dirty="0" smtClean="0"/>
              <a:t>	Ticaret Şirketleri ve ticari işletmeler, merkezlerinin bulunduğu yerin bağlı olduğu ticaret sicili dairesindeki ticaret siciline tescil olunurlar. Bunların Şubeleri, ayrıca bulundukları yerin Ticaret Siciline, Şube olduklarını belirterek kaydolur.</a:t>
            </a:r>
          </a:p>
          <a:p>
            <a:pPr marL="0" indent="0" algn="just">
              <a:buNone/>
            </a:pPr>
            <a:endParaRPr lang="tr-TR" sz="1600" i="1"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0"/>
            <a:ext cx="1828800" cy="98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0731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2.4.2.	Ticaret Sicilinin Hükümleri</a:t>
            </a:r>
          </a:p>
          <a:p>
            <a:pPr marL="0" indent="0" algn="just">
              <a:buNone/>
            </a:pPr>
            <a:r>
              <a:rPr lang="tr-TR" sz="1600" i="1" dirty="0" smtClean="0"/>
              <a:t>	Ticaret Siciline kaydolmanın doğuracağı hukuki sonuçlar üç türlüdür:</a:t>
            </a:r>
          </a:p>
          <a:p>
            <a:pPr algn="just">
              <a:buFont typeface="Wingdings" panose="05000000000000000000" pitchFamily="2" charset="2"/>
              <a:buChar char="Ø"/>
            </a:pPr>
            <a:r>
              <a:rPr lang="tr-TR" sz="1600" b="1" i="1" dirty="0" smtClean="0"/>
              <a:t>	Sicile yapılan kaydın kanıtlayıcı etkisi; </a:t>
            </a:r>
            <a:r>
              <a:rPr lang="tr-TR" sz="1600" i="1" dirty="0" smtClean="0"/>
              <a:t>sicilde kayıtlı bilgi ve olgular aksi kanıtlanıncaya kadar geçerlidir. Sicildeki bir kayda dayanan kişiden bunun doğruluğunu ayrıca kanıtlaması istenmez.</a:t>
            </a:r>
          </a:p>
          <a:p>
            <a:pPr algn="just">
              <a:buFont typeface="Wingdings" panose="05000000000000000000" pitchFamily="2" charset="2"/>
              <a:buChar char="Ø"/>
            </a:pPr>
            <a:r>
              <a:rPr lang="tr-TR" sz="1600" b="1" i="1" dirty="0" smtClean="0"/>
              <a:t>	Sicilin bildirici etkisi; </a:t>
            </a:r>
            <a:r>
              <a:rPr lang="tr-TR" sz="1600" i="1" dirty="0" smtClean="0"/>
              <a:t>sicile tescil olunmuş ve kanunun öngördüğü hallerde ilan ettirilmiş bilgi ve olgular, herkesçe biliniyor sayılır. Örneğin Yiğit </a:t>
            </a:r>
            <a:r>
              <a:rPr lang="tr-TR" sz="1600" i="1" dirty="0" err="1" smtClean="0"/>
              <a:t>Yılma‟yı</a:t>
            </a:r>
            <a:r>
              <a:rPr lang="tr-TR" sz="1600" i="1" dirty="0" smtClean="0"/>
              <a:t> ticari mümessil olarak atamış ve sicile kaydettirmiştir. Bir süre sonra onu mümessillikten çıkarmış bu değişikliği de tescil ve ilan ettirmiştir. Ceyda </a:t>
            </a:r>
            <a:r>
              <a:rPr lang="tr-TR" sz="1600" i="1" dirty="0" err="1" smtClean="0"/>
              <a:t>Yılma‟nın</a:t>
            </a:r>
            <a:r>
              <a:rPr lang="tr-TR" sz="1600" i="1" dirty="0" smtClean="0"/>
              <a:t> ticari mümessil olduğunu sanarak onunla </a:t>
            </a:r>
            <a:r>
              <a:rPr lang="tr-TR" sz="1600" i="1" dirty="0" err="1" smtClean="0"/>
              <a:t>Yiğit‟in</a:t>
            </a:r>
            <a:r>
              <a:rPr lang="tr-TR" sz="1600" i="1" dirty="0" smtClean="0"/>
              <a:t> temsilcisi olduğunu düşünerek bir sözleşme yapmıştır. Yapılan sözleşme geçersizdir ve Ceyda, ticari mümessilin değiştirildiğini bilmediğini ileri süremez.</a:t>
            </a:r>
          </a:p>
          <a:p>
            <a:pPr algn="just">
              <a:buFont typeface="Wingdings" panose="05000000000000000000" pitchFamily="2" charset="2"/>
              <a:buChar char="Ø"/>
            </a:pPr>
            <a:r>
              <a:rPr lang="tr-TR" sz="1600" b="1" i="1" dirty="0" smtClean="0"/>
              <a:t>	Tescilin kurucu etkisi; </a:t>
            </a:r>
            <a:r>
              <a:rPr lang="tr-TR" sz="1600" i="1" dirty="0" smtClean="0"/>
              <a:t>bazı hakların doğması, belli bir olgunun tescil ve ilanına bağlanmıştır. Örneğin ticaret unvanının korunmasını isteme hakkı, ancak tescil olunmuş ticaret unvanları için söz konusudur. Ticaret Şirketleri de Ticaret Siciline tescil olunca tüzel kişilik kazanır. </a:t>
            </a:r>
            <a:r>
              <a:rPr lang="tr-TR" sz="1600" i="1" dirty="0" err="1" smtClean="0"/>
              <a:t>Ai</a:t>
            </a:r>
            <a:r>
              <a:rPr lang="tr-TR" sz="1600" i="1" dirty="0" smtClean="0"/>
              <a:t>‟ </a:t>
            </a:r>
            <a:r>
              <a:rPr lang="tr-TR" sz="1600" i="1" dirty="0" err="1" smtClean="0"/>
              <a:t>nin</a:t>
            </a:r>
            <a:r>
              <a:rPr lang="tr-TR" sz="1600" i="1" dirty="0" smtClean="0"/>
              <a:t> ana sözleşmesinde değişiklik yapılmasına ilişkin genel kurul kararı ancak tescilden sonra geçerli olur. Bütün bu durumlarda bir hakkın veya hukuki durumun doğumu tescil ile olmaktadır.</a:t>
            </a:r>
          </a:p>
          <a:p>
            <a:pPr marL="0" indent="0" algn="just">
              <a:buNone/>
            </a:pPr>
            <a:endParaRPr lang="tr-TR" sz="1600" i="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60648"/>
            <a:ext cx="331470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4660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i="1" dirty="0" smtClean="0"/>
              <a:t>TİCARET HUKUKU</a:t>
            </a:r>
            <a:endParaRPr lang="tr-TR" b="1" i="1" dirty="0"/>
          </a:p>
        </p:txBody>
      </p:sp>
      <p:sp>
        <p:nvSpPr>
          <p:cNvPr id="3" name="Alt Başlık 2"/>
          <p:cNvSpPr>
            <a:spLocks noGrp="1"/>
          </p:cNvSpPr>
          <p:nvPr>
            <p:ph type="subTitle" idx="1"/>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547260"/>
            <a:ext cx="6120679"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488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b="1" i="1" dirty="0" smtClean="0"/>
              <a:t>	3.	TİCARET  UNVANI, MARKA, REKABET</a:t>
            </a:r>
          </a:p>
          <a:p>
            <a:pPr marL="0" indent="0" algn="just">
              <a:buNone/>
            </a:pPr>
            <a:r>
              <a:rPr lang="tr-TR" sz="1600" i="1" dirty="0" smtClean="0"/>
              <a:t>	Ticaret unvanı, bir ticari işletme sahibini diğer işletme sahiplerinden ayırmaya yarayan addır. Her tacir, ticaret unvanını işletme merkezinin bulunduğu yer Ticaret Siciline tescil ve ilan ettirmek zorundadır. Ticaret unvanı ile ilgili yükümlükler aşağıdaki gibidir:</a:t>
            </a:r>
          </a:p>
          <a:p>
            <a:pPr algn="just">
              <a:buFont typeface="Wingdings" panose="05000000000000000000" pitchFamily="2" charset="2"/>
              <a:buChar char="Ø"/>
            </a:pPr>
            <a:r>
              <a:rPr lang="tr-TR" sz="1600" i="1" dirty="0" smtClean="0"/>
              <a:t>	Tacir sıfatı taşıyan, bir işletmeyi işleten kişi, o işletmenin işlerinde kullanmak üzere bir ticaret unvanı seçmekle ve işletmesiyle ilgili işlerde bu ticaret unvanını kullanmakla yükümlüdür.</a:t>
            </a:r>
          </a:p>
          <a:p>
            <a:pPr algn="just">
              <a:buFont typeface="Wingdings" panose="05000000000000000000" pitchFamily="2" charset="2"/>
              <a:buChar char="Ø"/>
            </a:pPr>
            <a:r>
              <a:rPr lang="tr-TR" sz="1600" i="1" dirty="0" smtClean="0"/>
              <a:t>	Seçilen ticaret unvanının, Ticaret Siciline tescil ettirilmesi ve Türkiye Ticaret  Sicili Gazetesinde ilan olunması zorunludur.</a:t>
            </a:r>
          </a:p>
          <a:p>
            <a:pPr algn="just">
              <a:buFont typeface="Wingdings" panose="05000000000000000000" pitchFamily="2" charset="2"/>
              <a:buChar char="Ø"/>
            </a:pPr>
            <a:r>
              <a:rPr lang="tr-TR" sz="1600" i="1" dirty="0" smtClean="0"/>
              <a:t>	Her tacir, kullanacağı ticaret unvanını ve bunun altına atacağı imzayı, ticaret sicil memuruna vermek üzere notere onaylatacak ve sicil dairesine verecektir. Tacir, tüzel kişilik ise temsil edecek olan kişilerin imzaları notere onaylatarak sicile verilir. İmzaların olduğu belgeye </a:t>
            </a:r>
            <a:r>
              <a:rPr lang="tr-TR" sz="1600" i="1" dirty="0" err="1" smtClean="0"/>
              <a:t>sirkü</a:t>
            </a:r>
            <a:r>
              <a:rPr lang="tr-TR" sz="1600" i="1" dirty="0" smtClean="0"/>
              <a:t> denir.</a:t>
            </a:r>
          </a:p>
          <a:p>
            <a:pPr algn="just">
              <a:buFont typeface="Wingdings" panose="05000000000000000000" pitchFamily="2" charset="2"/>
              <a:buChar char="Ø"/>
            </a:pPr>
            <a:r>
              <a:rPr lang="tr-TR" sz="1600" i="1" dirty="0" smtClean="0"/>
              <a:t>	Tescil ve ilan olunan ticaret unvanı, ticari işletmenin girişinde herkesçe kolaylıkla görülebilecek bir yere, okunaklı bir biçimde yazılmalıdır.</a:t>
            </a:r>
          </a:p>
          <a:p>
            <a:pPr marL="0" indent="0" algn="just">
              <a:buNone/>
            </a:pPr>
            <a:endParaRPr lang="tr-TR" sz="1600" i="1"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16632"/>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2389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457200" y="836712"/>
            <a:ext cx="8229600" cy="6021288"/>
          </a:xfrm>
        </p:spPr>
        <p:txBody>
          <a:bodyPr>
            <a:normAutofit fontScale="85000" lnSpcReduction="10000"/>
          </a:bodyPr>
          <a:lstStyle/>
          <a:p>
            <a:pPr marL="0" indent="0" algn="just">
              <a:buNone/>
            </a:pPr>
            <a:r>
              <a:rPr lang="tr-TR" sz="1600" b="1" i="1" dirty="0" smtClean="0"/>
              <a:t>	3.1.	Ticaret Unvanının Yapısı ve çeşitleri</a:t>
            </a:r>
          </a:p>
          <a:p>
            <a:pPr marL="0" indent="0" algn="just">
              <a:buNone/>
            </a:pPr>
            <a:endParaRPr lang="tr-TR" sz="1600" i="1" dirty="0" smtClean="0"/>
          </a:p>
          <a:p>
            <a:pPr marL="0" indent="0" algn="just">
              <a:buNone/>
            </a:pPr>
            <a:r>
              <a:rPr lang="tr-TR" sz="1600" i="1" dirty="0" smtClean="0"/>
              <a:t>	Ticaret unvanı çekirdek ve eklerden oluşur.</a:t>
            </a:r>
          </a:p>
          <a:p>
            <a:pPr algn="just">
              <a:buFont typeface="Wingdings" panose="05000000000000000000" pitchFamily="2" charset="2"/>
              <a:buChar char="Ø"/>
            </a:pPr>
            <a:r>
              <a:rPr lang="tr-TR" sz="1600" i="1" dirty="0" smtClean="0"/>
              <a:t>	Çekirdek, unvanda bulunması gereken kanunla belirtilmiş unsurları ifade eder. Her unvanda çekirdek bölüm vardır, fakat ekler olmayabilir.</a:t>
            </a:r>
          </a:p>
          <a:p>
            <a:pPr marL="0" indent="0" algn="just">
              <a:buNone/>
            </a:pPr>
            <a:r>
              <a:rPr lang="tr-TR" sz="1600" i="1" dirty="0" smtClean="0"/>
              <a:t>•	İşleten gerçek kişi ise kullanacağı ticaret unvanında onun adı ve soyadının bulunması zorunludur. Ad ve soyadı kısaltılmadan yazılmalıdır. Örneğin Yiğit YENİGÜN adındaki tacir, ticaret unvanı olarak </a:t>
            </a:r>
            <a:r>
              <a:rPr lang="tr-TR" sz="1600" i="1" dirty="0" err="1" smtClean="0"/>
              <a:t>Y.Yenigün</a:t>
            </a:r>
            <a:r>
              <a:rPr lang="tr-TR" sz="1600" i="1" dirty="0" smtClean="0"/>
              <a:t> biçiminde unvan seçemez.</a:t>
            </a:r>
          </a:p>
          <a:p>
            <a:pPr marL="0" indent="0" algn="just">
              <a:buNone/>
            </a:pPr>
            <a:r>
              <a:rPr lang="tr-TR" sz="1600" i="1" dirty="0" smtClean="0"/>
              <a:t>•	Kolektif Şirketlerde, ortaklardan en az birinin ad ve soyadı ile Şirketin türünü gösteren kelimelerden oluşur. Örneğin, Yiğit YENİGÜN Kolektif </a:t>
            </a:r>
            <a:r>
              <a:rPr lang="tr-TR" sz="1600" i="1" dirty="0"/>
              <a:t>ş</a:t>
            </a:r>
            <a:r>
              <a:rPr lang="tr-TR" sz="1600" i="1" dirty="0" smtClean="0"/>
              <a:t>irketi, Yiğit YENİGÜN Bilgisayar Yazılımları Kolektif </a:t>
            </a:r>
            <a:r>
              <a:rPr lang="tr-TR" sz="1600" i="1" dirty="0" err="1" smtClean="0"/>
              <a:t>iirketi</a:t>
            </a:r>
            <a:r>
              <a:rPr lang="tr-TR" sz="1600" i="1" dirty="0" smtClean="0"/>
              <a:t>…</a:t>
            </a:r>
          </a:p>
          <a:p>
            <a:pPr marL="0" indent="0" algn="just">
              <a:buNone/>
            </a:pPr>
            <a:r>
              <a:rPr lang="tr-TR" sz="1600" i="1" dirty="0" smtClean="0"/>
              <a:t>•	Komandit Şirketlerde, komandite ortaklardan en az birinin ad soyadı ile Şirketin türünü gösteren kelimelerden oluşur. Komanditer ortakların ad ve soyadları unvanda yer alamaz. Örneğin, Yiğit Yenigün Komandit </a:t>
            </a:r>
            <a:r>
              <a:rPr lang="tr-TR" sz="1600" i="1" dirty="0" err="1" smtClean="0"/>
              <a:t>iirketi</a:t>
            </a:r>
            <a:r>
              <a:rPr lang="tr-TR" sz="1600" i="1" dirty="0" smtClean="0"/>
              <a:t>…</a:t>
            </a:r>
          </a:p>
          <a:p>
            <a:pPr marL="0" indent="0" algn="just">
              <a:buNone/>
            </a:pPr>
            <a:r>
              <a:rPr lang="tr-TR" sz="1600" i="1" dirty="0" smtClean="0"/>
              <a:t>•	Anonim ve limitet Şirketlerde, işletme konusunu gösteren kelimeler ile Şirket türünü gösteren kelimelerden oluşur. Örneğin, Yenigün Sanayi </a:t>
            </a:r>
            <a:r>
              <a:rPr lang="tr-TR" sz="1600" i="1" dirty="0" err="1" smtClean="0"/>
              <a:t>Ai</a:t>
            </a:r>
            <a:r>
              <a:rPr lang="tr-TR" sz="1600" i="1" dirty="0" smtClean="0"/>
              <a:t>, Yenigün Yedek Parça </a:t>
            </a:r>
            <a:r>
              <a:rPr lang="tr-TR" sz="1600" i="1" dirty="0" err="1" smtClean="0"/>
              <a:t>End</a:t>
            </a:r>
            <a:r>
              <a:rPr lang="tr-TR" sz="1600" i="1" dirty="0" smtClean="0"/>
              <a:t>. </a:t>
            </a:r>
            <a:r>
              <a:rPr lang="tr-TR" sz="1600" i="1" dirty="0" err="1" smtClean="0"/>
              <a:t>Lim.iti</a:t>
            </a:r>
            <a:r>
              <a:rPr lang="tr-TR" sz="1600" i="1" dirty="0" smtClean="0"/>
              <a:t>.</a:t>
            </a:r>
          </a:p>
          <a:p>
            <a:pPr marL="0" indent="0" algn="just">
              <a:buNone/>
            </a:pPr>
            <a:r>
              <a:rPr lang="tr-TR" sz="1600" i="1" dirty="0" smtClean="0"/>
              <a:t>•	Kamuya yararlı dernek sıfatı taşımayan bir derneğin ticaret unvanı derneğin adıdır. Örneğin, çiçek sevenler derneği bir işletme açarsa kendi adını ticaret unvanı olarak kullanacaktır.</a:t>
            </a:r>
          </a:p>
          <a:p>
            <a:pPr marL="0" indent="0" algn="just">
              <a:buNone/>
            </a:pPr>
            <a:r>
              <a:rPr lang="tr-TR" sz="1600" i="1" dirty="0" smtClean="0"/>
              <a:t>•	Kamuya yararlı dernek sıfatı taşıyan derneklerin kullanacakları ticaret unvanı, derneğin adı ile ticari işletmenin konusunu gösteren kelimelerden oluşur. Örneğin, Kızılay bir maden suyu fabrikası işletse Kızılay Maden Suları işletmesi unvanını kullanır.</a:t>
            </a:r>
          </a:p>
          <a:p>
            <a:pPr marL="0" indent="0" algn="just">
              <a:buNone/>
            </a:pPr>
            <a:r>
              <a:rPr lang="tr-TR" sz="1600" i="1" dirty="0" smtClean="0"/>
              <a:t>•	Kamu tüzel kişileri (devlet, il, belediye, üniversite…)tarafından kurulup kendisi tüzel kişilik sahibi olan kuruluşların kullanacakları ticaret unvanlarının temeli, kendi adlarının aynıdır. Örneğin Ziraat Bankası</a:t>
            </a:r>
          </a:p>
          <a:p>
            <a:pPr marL="0" indent="0" algn="just">
              <a:buNone/>
            </a:pPr>
            <a:r>
              <a:rPr lang="tr-TR" sz="1600" i="1" dirty="0" smtClean="0"/>
              <a:t>•	Kamu tüzel kişileri tarafından kurulup işletilen fakat ayrıca tüzel kişilik sahibi olmayan ticari işletmelerin ticaret unvanının </a:t>
            </a:r>
            <a:r>
              <a:rPr lang="tr-TR" sz="1600" i="1" dirty="0" err="1" smtClean="0"/>
              <a:t>temeli,onu</a:t>
            </a:r>
            <a:r>
              <a:rPr lang="tr-TR" sz="1600" i="1" dirty="0" smtClean="0"/>
              <a:t> işleten kamu tüzel kişisinin adı ile işletme konusunu gösteren kelimelerden oluşur. Örneğin, Üsküdar Belediyesi Açık Hava Sineması</a:t>
            </a:r>
          </a:p>
          <a:p>
            <a:pPr marL="0" indent="0" algn="just">
              <a:buNone/>
            </a:pPr>
            <a:r>
              <a:rPr lang="tr-TR" sz="1600" i="1" dirty="0" smtClean="0"/>
              <a:t>•	Donatma iştirakinin ticaret unvanının temeli, ortaklardan birinin ad-soyadı ile ortaklığın türünü gösteren kelimelerden veya ortaklığın deniz ticaretinde kullandığı geminin adı ile ortaklığın türünü gösteren kelimelerden oluşur. Örneğin Yiğit Yenigün Donatma iştiraki.</a:t>
            </a:r>
          </a:p>
          <a:p>
            <a:pPr marL="0" indent="0" algn="just">
              <a:buNone/>
            </a:pPr>
            <a:endParaRPr lang="tr-TR" sz="1600" i="1" dirty="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1367"/>
            <a:ext cx="2476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5304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endParaRPr lang="tr-TR" dirty="0"/>
          </a:p>
        </p:txBody>
      </p:sp>
      <p:sp>
        <p:nvSpPr>
          <p:cNvPr id="3" name="İçerik Yer Tutucusu 2"/>
          <p:cNvSpPr>
            <a:spLocks noGrp="1"/>
          </p:cNvSpPr>
          <p:nvPr>
            <p:ph idx="1"/>
          </p:nvPr>
        </p:nvSpPr>
        <p:spPr>
          <a:xfrm>
            <a:off x="457200" y="836712"/>
            <a:ext cx="8229600" cy="5289451"/>
          </a:xfrm>
        </p:spPr>
        <p:txBody>
          <a:bodyPr>
            <a:normAutofit fontScale="92500" lnSpcReduction="10000"/>
          </a:bodyPr>
          <a:lstStyle/>
          <a:p>
            <a:pPr algn="just">
              <a:buFont typeface="Wingdings" panose="05000000000000000000" pitchFamily="2" charset="2"/>
              <a:buChar char="Ø"/>
            </a:pPr>
            <a:r>
              <a:rPr lang="tr-TR" sz="1600" i="1" dirty="0" smtClean="0"/>
              <a:t>	Ekler, tacirin unvanına ek takılması zorunlu veya isteğe bağlı olabilir. Zorunluluğun nedeni, unvanlar arasında karışıklık meydana gelmesini önlemektir.</a:t>
            </a:r>
          </a:p>
          <a:p>
            <a:pPr marL="0" indent="0" algn="just">
              <a:buNone/>
            </a:pPr>
            <a:endParaRPr lang="tr-TR" sz="1600" i="1" dirty="0" smtClean="0"/>
          </a:p>
          <a:p>
            <a:pPr marL="0" indent="0" algn="just">
              <a:buNone/>
            </a:pPr>
            <a:r>
              <a:rPr lang="tr-TR" sz="1600" i="1" dirty="0" smtClean="0"/>
              <a:t>	Bazı eklerin kullanılması izne bağlıdır. Örneğin, Türk, Türkiye, Cumhuriyet, Milli kelimeleri kural olarak ticaret unvanına konulamaz. Bakanlar Kurulunun izni gerekir.</a:t>
            </a:r>
          </a:p>
          <a:p>
            <a:pPr marL="0" indent="0" algn="just">
              <a:buNone/>
            </a:pPr>
            <a:endParaRPr lang="tr-TR" sz="1600" i="1" dirty="0" smtClean="0"/>
          </a:p>
          <a:p>
            <a:pPr marL="0" indent="0" algn="just">
              <a:buNone/>
            </a:pPr>
            <a:r>
              <a:rPr lang="tr-TR" sz="1600" i="1" dirty="0" smtClean="0"/>
              <a:t>	Ticaret unvanının temel bölümüne eklenti yapılması bazı hallerde zorunludur.</a:t>
            </a:r>
          </a:p>
          <a:p>
            <a:pPr marL="0" indent="0" algn="just">
              <a:buNone/>
            </a:pPr>
            <a:r>
              <a:rPr lang="tr-TR" sz="1600" i="1" dirty="0" smtClean="0"/>
              <a:t>•	Her Şube, ticari işletmenin merkezine ait ticaret unvanını, ona Şube olduğunu belirten ekler yaparak kullanmalıdır. Örneğin, Ziraat Bankası Üsküdar </a:t>
            </a:r>
            <a:r>
              <a:rPr lang="tr-TR" sz="1600" i="1" dirty="0" err="1" smtClean="0"/>
              <a:t>iubesi</a:t>
            </a:r>
            <a:r>
              <a:rPr lang="tr-TR" sz="1600" i="1" dirty="0" smtClean="0"/>
              <a:t>…</a:t>
            </a:r>
          </a:p>
          <a:p>
            <a:pPr marL="0" indent="0" algn="just">
              <a:buNone/>
            </a:pPr>
            <a:r>
              <a:rPr lang="tr-TR" sz="1600" i="1" dirty="0" smtClean="0"/>
              <a:t>•	Gerçek veya tüzel kişilik </a:t>
            </a:r>
            <a:r>
              <a:rPr lang="tr-TR" sz="1600" i="1" dirty="0" err="1" smtClean="0"/>
              <a:t>Türkiye‟deki</a:t>
            </a:r>
            <a:r>
              <a:rPr lang="tr-TR" sz="1600" i="1" dirty="0" smtClean="0"/>
              <a:t> herhangi bir sicil dairesinde daha önce tescil edilmişse açıkça ayırt etmeye elverişli ek kullanılmak zorundadır. Örneğin, Yiğit Yenigün Kolektif </a:t>
            </a:r>
            <a:r>
              <a:rPr lang="tr-TR" sz="1600" i="1" dirty="0" err="1" smtClean="0"/>
              <a:t>iirketi</a:t>
            </a:r>
            <a:r>
              <a:rPr lang="tr-TR" sz="1600" i="1" dirty="0" smtClean="0"/>
              <a:t> unvanına ortaklar diledikleri ekleri yapabilirler. Meydan Kolektif </a:t>
            </a:r>
            <a:r>
              <a:rPr lang="tr-TR" sz="1600" i="1" dirty="0" err="1" smtClean="0"/>
              <a:t>iirketi</a:t>
            </a:r>
            <a:r>
              <a:rPr lang="tr-TR" sz="1600" i="1" dirty="0" smtClean="0"/>
              <a:t> Yiğit Yenigün ve Ortakları…</a:t>
            </a:r>
          </a:p>
          <a:p>
            <a:pPr marL="0" indent="0" algn="just">
              <a:buNone/>
            </a:pPr>
            <a:r>
              <a:rPr lang="tr-TR" sz="1600" i="1" dirty="0" smtClean="0"/>
              <a:t>•	Bir ticaret Şirketi tasfiye haline girdiğinde, bunun ticaret unvanına “tasfiye halinde” kelimeleri eklenmelidir.</a:t>
            </a:r>
          </a:p>
          <a:p>
            <a:pPr marL="0" indent="0" algn="just">
              <a:buNone/>
            </a:pPr>
            <a:endParaRPr lang="tr-TR" sz="1600" i="1" dirty="0" smtClean="0"/>
          </a:p>
          <a:p>
            <a:pPr marL="0" indent="0" algn="just">
              <a:buNone/>
            </a:pPr>
            <a:r>
              <a:rPr lang="tr-TR" sz="1600" i="1" dirty="0" smtClean="0"/>
              <a:t>	Bir unvanın tescil edilmesi için aranan Şartlar, yenilik ve kullanma amacıdır</a:t>
            </a:r>
          </a:p>
          <a:p>
            <a:pPr marL="0" indent="0" algn="just">
              <a:buNone/>
            </a:pPr>
            <a:endParaRPr lang="tr-TR" sz="1600" i="1" dirty="0" smtClean="0"/>
          </a:p>
          <a:p>
            <a:pPr marL="0" indent="0" algn="just">
              <a:buNone/>
            </a:pPr>
            <a:r>
              <a:rPr lang="tr-TR" sz="1600" i="1" dirty="0" smtClean="0"/>
              <a:t>o	Yenilik, yeni açılan bir işletme için veya mevcut ticaret unvanının değiştirilmesi için tescil edilecek unvan yeni olmalıdır.</a:t>
            </a:r>
          </a:p>
          <a:p>
            <a:pPr marL="0" indent="0" algn="just">
              <a:buNone/>
            </a:pPr>
            <a:r>
              <a:rPr lang="tr-TR" sz="1600" i="1" dirty="0" smtClean="0"/>
              <a:t>o	Kullanma amacı, bir tacir aynı işletme için birden fazla unvan tescil ettirmeyi fiilen kullandığı unvanına koruma duvarı olarak isteyebilir. Örneğin, hasat unvanı varken, </a:t>
            </a:r>
            <a:r>
              <a:rPr lang="tr-TR" sz="1600" i="1" dirty="0" err="1" smtClean="0"/>
              <a:t>özhasat</a:t>
            </a:r>
            <a:r>
              <a:rPr lang="tr-TR" sz="1600" i="1" dirty="0" smtClean="0"/>
              <a:t>, yeni hasat, </a:t>
            </a:r>
            <a:r>
              <a:rPr lang="tr-TR" sz="1600" i="1" dirty="0" err="1" smtClean="0"/>
              <a:t>hasatlı</a:t>
            </a:r>
            <a:r>
              <a:rPr lang="tr-TR" sz="1600" i="1" dirty="0" smtClean="0"/>
              <a:t> gibi…</a:t>
            </a:r>
          </a:p>
          <a:p>
            <a:pPr marL="0" indent="0" algn="just">
              <a:buNone/>
            </a:pPr>
            <a:endParaRPr lang="tr-TR" sz="1600" i="1"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5805264"/>
            <a:ext cx="2857500" cy="101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17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Ticaret unvanı, ancak işletme ile beraber devredilebilir. Ticari işletmenin devri, unvanının devrini de içerir.</a:t>
            </a:r>
          </a:p>
          <a:p>
            <a:pPr marL="0" indent="0" algn="just">
              <a:buNone/>
            </a:pPr>
            <a:r>
              <a:rPr lang="tr-TR" sz="1600" i="1" dirty="0" smtClean="0"/>
              <a:t>	Ticaret unvanını kullanmak tacirler için hak ve yükümlülüktür. Kanuna uygun Şekilde tescil ve ilan edilmiş olan ticaret unvanını kullanma hakkı, sadece unvan sahibine aittir. Tacir ticari işletmesiyle ilgili senet ve belgeleri unvan altında düzenlemek ve bu unvanı işletmenin giriş cephesine herkes tarafından görülecek bir yere okunaklı Şekilde asmak zorundadır.</a:t>
            </a:r>
          </a:p>
          <a:p>
            <a:pPr marL="0" indent="0" algn="just">
              <a:buNone/>
            </a:pPr>
            <a:r>
              <a:rPr lang="tr-TR" sz="1600" i="1" dirty="0" smtClean="0"/>
              <a:t>	Tescil ve ilan olunmuş ticaret unvanını, yalnız onu tescil ettiren kişi kullanabilir. Başkaları daha önce tescil ve ilan olunmuş unvanı tescil ettiremez, kullanmaz. Ticaret unvanı, haksız olarak başkaları tarafından tescil ettirilen veya kullanılan kişi, dava yoluyla Şunları isteyebilir;</a:t>
            </a:r>
          </a:p>
          <a:p>
            <a:pPr algn="just">
              <a:buFont typeface="Wingdings" panose="05000000000000000000" pitchFamily="2" charset="2"/>
              <a:buChar char="Ø"/>
            </a:pPr>
            <a:r>
              <a:rPr lang="tr-TR" sz="1600" i="1" dirty="0" smtClean="0"/>
              <a:t>	Haksız kullanmanın önlenmesini, tescil yapılmışsa sonradan tescil edilen unvanın sicilden silinmesini veya ayırt edici ekler yapılmasını,</a:t>
            </a:r>
          </a:p>
          <a:p>
            <a:pPr algn="just">
              <a:buFont typeface="Wingdings" panose="05000000000000000000" pitchFamily="2" charset="2"/>
              <a:buChar char="Ø"/>
            </a:pPr>
            <a:r>
              <a:rPr lang="tr-TR" sz="1600" i="1" dirty="0" smtClean="0"/>
              <a:t>	Haksız kullanma yüzünden bir zarar meydana gelmişse haksız kullanan kişinin bir kusuru olduğu takdirde, zararın ödetilmesini,</a:t>
            </a:r>
          </a:p>
          <a:p>
            <a:pPr algn="just">
              <a:buFont typeface="Wingdings" panose="05000000000000000000" pitchFamily="2" charset="2"/>
              <a:buChar char="Ø"/>
            </a:pPr>
            <a:r>
              <a:rPr lang="tr-TR" sz="1600" i="1" dirty="0" smtClean="0"/>
              <a:t>	Haksız tescil edilmiş unvanın silinmesine veya değiştirilmesine ilişkin mahkeme kararının ilanına karar verilmesini isteyebilir.</a:t>
            </a:r>
            <a:endParaRPr lang="tr-TR" sz="1600" i="1"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16633"/>
            <a:ext cx="261937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537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3.1.1	. İşletme Adı</a:t>
            </a:r>
          </a:p>
          <a:p>
            <a:pPr marL="0" indent="0" algn="just">
              <a:buNone/>
            </a:pPr>
            <a:r>
              <a:rPr lang="tr-TR" sz="1600" i="1" dirty="0" smtClean="0"/>
              <a:t>	İşletme adı, ticaret unvanının aksine, işletme sahibini göstermeyi amaçlamayan;  sadece işletmeyi tanıtmak ve benzerlerinden ayırt etmek için kullanılan bir addır. Yenigün Konfeksiyon, Büyük Efes Oteli, Kanaat Lokantası…</a:t>
            </a:r>
          </a:p>
          <a:p>
            <a:pPr marL="0" indent="0" algn="just">
              <a:buNone/>
            </a:pPr>
            <a:r>
              <a:rPr lang="tr-TR" sz="1600" i="1" dirty="0" smtClean="0"/>
              <a:t>	Ticaret unvanını sadece tacirler kullanırken, işletme adı esnaflarca da kullanılabilir. Gerek tacir, gerek esnaf tarafından işletme adı kullanılması zorunlu değildir. İşletme adının kullanılması durumunda, tescil edilmesi kanun gereğidir. İşletme adı emredici kanun hükümlerine, ahlak ve adaba ve kamu düzenine aykırı olmamak Şartıyla işletme sahibi adını dilediği gibi oluşturmakta serbesttir. İşletme adı, ticaret unvanının aksine, işletmeden ayrı olarak devredilebilir.</a:t>
            </a:r>
            <a:endParaRPr lang="tr-TR" sz="1600" i="1"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509120"/>
            <a:ext cx="390525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779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74042"/>
          </a:xfrm>
        </p:spPr>
        <p:txBody>
          <a:bodyPr>
            <a:normAutofit fontScale="90000"/>
          </a:bodyPr>
          <a:lstStyle/>
          <a:p>
            <a:endParaRPr lang="tr-TR" dirty="0"/>
          </a:p>
        </p:txBody>
      </p:sp>
      <p:sp>
        <p:nvSpPr>
          <p:cNvPr id="3" name="İçerik Yer Tutucusu 2"/>
          <p:cNvSpPr>
            <a:spLocks noGrp="1"/>
          </p:cNvSpPr>
          <p:nvPr>
            <p:ph idx="1"/>
          </p:nvPr>
        </p:nvSpPr>
        <p:spPr>
          <a:xfrm>
            <a:off x="323528" y="908720"/>
            <a:ext cx="8229600" cy="5328592"/>
          </a:xfrm>
        </p:spPr>
        <p:txBody>
          <a:bodyPr>
            <a:normAutofit fontScale="77500" lnSpcReduction="20000"/>
          </a:bodyPr>
          <a:lstStyle/>
          <a:p>
            <a:pPr marL="0" indent="0" algn="just">
              <a:buNone/>
            </a:pPr>
            <a:r>
              <a:rPr lang="tr-TR" sz="1600" i="1" dirty="0" smtClean="0"/>
              <a:t>	</a:t>
            </a:r>
            <a:r>
              <a:rPr lang="tr-TR" sz="1600" b="1" i="1" dirty="0" smtClean="0"/>
              <a:t>3.2.Marka</a:t>
            </a:r>
          </a:p>
          <a:p>
            <a:pPr marL="0" indent="0" algn="just">
              <a:buNone/>
            </a:pPr>
            <a:r>
              <a:rPr lang="tr-TR" sz="1600" i="1" dirty="0" smtClean="0"/>
              <a:t>	Marka, bir işletmenin mal ve hizmetlerini, diğer işletmelerin mal ve hizmetlerinden ayırt etmeyi sağlayan, kişi adları, sözcükler, Şekiller, harfler, sayılar gibi çizimle görüntülenebilen, baskı yoluyla yayınlanabilen ve çoğaltılabilen işaretlerdir. Marka malı şahsileştirmekte ve onun ayırt edilmesini sağlamaktır.</a:t>
            </a:r>
          </a:p>
          <a:p>
            <a:pPr marL="0" indent="0" algn="just">
              <a:buNone/>
            </a:pPr>
            <a:r>
              <a:rPr lang="tr-TR" sz="1600" i="1" dirty="0" smtClean="0"/>
              <a:t>	Markalar, mal ve hizmet olmasına göre emtia ve hizmet markaları olarak ikiye ayrılır;</a:t>
            </a:r>
          </a:p>
          <a:p>
            <a:pPr algn="just">
              <a:buFont typeface="Wingdings" panose="05000000000000000000" pitchFamily="2" charset="2"/>
              <a:buChar char="Ø"/>
            </a:pPr>
            <a:r>
              <a:rPr lang="tr-TR" sz="1600" b="1" i="1" dirty="0" smtClean="0"/>
              <a:t>	Emtia markaları; </a:t>
            </a:r>
            <a:r>
              <a:rPr lang="tr-TR" sz="1600" i="1" dirty="0" smtClean="0"/>
              <a:t>malın üzerine konulan markalar olup fabrika markaları ve ticaret markaları olarak ikiye ayrılır.</a:t>
            </a:r>
          </a:p>
          <a:p>
            <a:pPr marL="0" indent="0" algn="just">
              <a:buNone/>
            </a:pPr>
            <a:r>
              <a:rPr lang="tr-TR" sz="1600" i="1" dirty="0" smtClean="0"/>
              <a:t>•	Fabrika markaları, malın üretildiği fabrika tarafından, o fabrikanın sahibi bulunduğu markanın malın üzerine konulmasıyla oluşturulan markadır.</a:t>
            </a:r>
          </a:p>
          <a:p>
            <a:pPr marL="0" indent="0" algn="just">
              <a:buNone/>
            </a:pPr>
            <a:r>
              <a:rPr lang="tr-TR" sz="1600" i="1" dirty="0" smtClean="0"/>
              <a:t>•	Ticaret markaları, malın üzerine konulan marka, malı üreten fabrikaya değil, malı ticarete sunan işletmeye aittir. Örneğin A markası bir fabrika ve aynı zamanda ticaret markası iken, B markası fason üretim olduğundan sadece ticaret markasıdır.</a:t>
            </a:r>
          </a:p>
          <a:p>
            <a:pPr algn="just">
              <a:buFont typeface="Wingdings" panose="05000000000000000000" pitchFamily="2" charset="2"/>
              <a:buChar char="Ø"/>
            </a:pPr>
            <a:r>
              <a:rPr lang="tr-TR" sz="1600" b="1" i="1" dirty="0" smtClean="0"/>
              <a:t>	Hizmet markaları; </a:t>
            </a:r>
            <a:r>
              <a:rPr lang="tr-TR" sz="1600" i="1" dirty="0" smtClean="0"/>
              <a:t>bir ticari işletmenin hizmetlerini, diğer işletmelerin hizmetlerinden ayırt etmeye yarayan markalardır. Örneğin X turizm gibi</a:t>
            </a:r>
          </a:p>
          <a:p>
            <a:pPr marL="0" indent="0" algn="just">
              <a:buNone/>
            </a:pPr>
            <a:endParaRPr lang="tr-TR" sz="1600" i="1" dirty="0" smtClean="0"/>
          </a:p>
          <a:p>
            <a:pPr marL="0" indent="0" algn="just">
              <a:buNone/>
            </a:pPr>
            <a:r>
              <a:rPr lang="tr-TR" sz="1600" i="1" dirty="0" smtClean="0"/>
              <a:t>	Markalar, münferit bir işletme veya bir grup tarafından kullanılma açısından münferit ve ortak markalar olarak ikiye ayrılır:</a:t>
            </a:r>
          </a:p>
          <a:p>
            <a:pPr algn="just">
              <a:buFont typeface="Wingdings" panose="05000000000000000000" pitchFamily="2" charset="2"/>
              <a:buChar char="Ø"/>
            </a:pPr>
            <a:r>
              <a:rPr lang="tr-TR" sz="1600" i="1" dirty="0" smtClean="0"/>
              <a:t>	Münferit markalar, bir üretim veya ticaret veya hizmet işletmesi tarafından kullanılan markalardır.</a:t>
            </a:r>
          </a:p>
          <a:p>
            <a:pPr algn="just">
              <a:buFont typeface="Wingdings" panose="05000000000000000000" pitchFamily="2" charset="2"/>
              <a:buChar char="Ø"/>
            </a:pPr>
            <a:r>
              <a:rPr lang="tr-TR" sz="1600" i="1" dirty="0" smtClean="0"/>
              <a:t>	Ortak markalar, bir üretim veya ticaret veya hizmet işletmelerinden oluşan bir grup tarafından kullanılan markalardır.</a:t>
            </a:r>
          </a:p>
          <a:p>
            <a:pPr marL="0" indent="0" algn="just">
              <a:buNone/>
            </a:pPr>
            <a:r>
              <a:rPr lang="tr-TR" sz="1600" i="1" dirty="0" smtClean="0"/>
              <a:t>	Coğrafi işaretler; belirgin bir niteliği, ünü, kökenin bulunduğu yöre, alan bölge, ülke ile özdeşleşmiş ürünü gösteren işaretlerdir. Bu işaretler markadan farklıdır ve marka olarak kullanılamaz. Örneğin </a:t>
            </a:r>
            <a:r>
              <a:rPr lang="tr-TR" sz="1600" i="1" dirty="0" err="1" smtClean="0"/>
              <a:t>Anzer</a:t>
            </a:r>
            <a:r>
              <a:rPr lang="tr-TR" sz="1600" i="1" dirty="0" smtClean="0"/>
              <a:t> Balı, Antep Fıstığı, İznik Çinisi, </a:t>
            </a:r>
            <a:r>
              <a:rPr lang="tr-TR" sz="1600" i="1" dirty="0" err="1" smtClean="0"/>
              <a:t>eskişehir</a:t>
            </a:r>
            <a:r>
              <a:rPr lang="tr-TR" sz="1600" i="1" dirty="0" smtClean="0"/>
              <a:t> lületaşı…</a:t>
            </a:r>
          </a:p>
          <a:p>
            <a:pPr marL="0" indent="0" algn="just">
              <a:buNone/>
            </a:pPr>
            <a:r>
              <a:rPr lang="tr-TR" sz="1600" i="1" dirty="0" smtClean="0"/>
              <a:t>	Ticaret unvanı, işletme sahibi taciri diğer tacirlerden; işletme adı, işletmeyi diğer işletmelerden ayırt etmeye yararken; marka, işletme sahibinin mallarını veya hizmetlerini başkalarına ait mal ve hizmetlerden ayırt etmeye yarar.</a:t>
            </a:r>
          </a:p>
          <a:p>
            <a:pPr marL="0" indent="0" algn="just">
              <a:buNone/>
            </a:pPr>
            <a:r>
              <a:rPr lang="tr-TR" sz="1600" i="1" dirty="0" smtClean="0"/>
              <a:t>	Garanti işaretleri, marka sahibinin kontrolü altında birçok işletme tarafından o işletmelerin ortak özelliklerini, üretim usullerini, coğrafi menşelerini ve kalitesini garanti etmeye yarayan işaretlerdir. Marka değildir. Çünkü değişik işletmeler tarafından üretilen mal ve hizmetleri ayırt etme konusunda herhangi bir işlev görmezler. Örneğin TSE işareti (Türk Standartlarına uygun ve kaliteli olduğunu), ISO 9000, ISO 9001 (malın milletlerarası normlara uygunluğunu gösterir)…</a:t>
            </a:r>
          </a:p>
          <a:p>
            <a:pPr marL="0" indent="0" algn="just">
              <a:buNone/>
            </a:pPr>
            <a:endParaRPr lang="tr-TR" sz="1600" i="1"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5517232"/>
            <a:ext cx="3028950" cy="135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8820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908720"/>
            <a:ext cx="8229600" cy="5217443"/>
          </a:xfrm>
        </p:spPr>
        <p:txBody>
          <a:bodyPr>
            <a:normAutofit fontScale="85000" lnSpcReduction="20000"/>
          </a:bodyPr>
          <a:lstStyle/>
          <a:p>
            <a:pPr marL="0" indent="0" algn="just">
              <a:buNone/>
            </a:pPr>
            <a:r>
              <a:rPr lang="tr-TR" sz="1600" i="1" dirty="0" smtClean="0"/>
              <a:t>	</a:t>
            </a:r>
            <a:r>
              <a:rPr lang="tr-TR" sz="1600" b="1" i="1" dirty="0" smtClean="0"/>
              <a:t>3.2.1.	Markaların Fonksiyonları</a:t>
            </a:r>
          </a:p>
          <a:p>
            <a:pPr marL="0" indent="0" algn="just">
              <a:buNone/>
            </a:pPr>
            <a:endParaRPr lang="tr-TR" sz="1600" i="1" dirty="0" smtClean="0"/>
          </a:p>
          <a:p>
            <a:pPr marL="0" indent="0" algn="just">
              <a:buNone/>
            </a:pPr>
            <a:r>
              <a:rPr lang="tr-TR" sz="1600" i="1" dirty="0" smtClean="0"/>
              <a:t>	Markanın üç ana fonksiyonu vardır. Bunlar kaynak, garanti ve reklamdır.</a:t>
            </a:r>
          </a:p>
          <a:p>
            <a:pPr marL="0" indent="0" algn="just">
              <a:buNone/>
            </a:pPr>
            <a:endParaRPr lang="tr-TR" sz="1600" i="1" dirty="0" smtClean="0"/>
          </a:p>
          <a:p>
            <a:pPr marL="0" indent="0" algn="just">
              <a:buNone/>
            </a:pPr>
            <a:endParaRPr lang="tr-TR" sz="1600" i="1" dirty="0" smtClean="0"/>
          </a:p>
          <a:p>
            <a:pPr marL="0" indent="0" algn="just">
              <a:buNone/>
            </a:pPr>
            <a:r>
              <a:rPr lang="tr-TR" sz="1600" i="1" dirty="0" smtClean="0"/>
              <a:t> </a:t>
            </a:r>
          </a:p>
          <a:p>
            <a:pPr marL="0" indent="0" algn="just">
              <a:buNone/>
            </a:pPr>
            <a:endParaRPr lang="tr-TR" sz="1600" i="1" dirty="0" smtClean="0"/>
          </a:p>
          <a:p>
            <a:pPr marL="0" indent="0" algn="just">
              <a:buNone/>
            </a:pPr>
            <a:endParaRPr lang="tr-TR" sz="1600" i="1" dirty="0" smtClean="0"/>
          </a:p>
          <a:p>
            <a:pPr marL="0" indent="0" algn="just">
              <a:buNone/>
            </a:pPr>
            <a:endParaRPr lang="tr-TR" sz="1600" i="1" dirty="0" smtClean="0"/>
          </a:p>
          <a:p>
            <a:pPr algn="just">
              <a:buFont typeface="Wingdings" panose="05000000000000000000" pitchFamily="2" charset="2"/>
              <a:buChar char="Ø"/>
            </a:pPr>
            <a:r>
              <a:rPr lang="tr-TR" sz="1600" i="1" dirty="0" smtClean="0"/>
              <a:t>	Marka bir malın hangi işletme tarafından yapıldığını, üretildiğini veya piyasaya sürüldüğünü, bir hizmetin hangi işletme tarafından sunulduğunu, kaynağını gösterir. Ekonomik hayatta meydana gelen gelişmeler sonucu artık halk, malı kimin ürettiğini araştırmadan aynı marka altında, aynı kalitenin korunup korunmadığı konusu ile ilgilenmektedir.</a:t>
            </a:r>
          </a:p>
          <a:p>
            <a:pPr algn="just">
              <a:buFont typeface="Wingdings" panose="05000000000000000000" pitchFamily="2" charset="2"/>
              <a:buChar char="Ø"/>
            </a:pPr>
            <a:r>
              <a:rPr lang="tr-TR" sz="1600" i="1" dirty="0" smtClean="0"/>
              <a:t>	Marka, iyi mal yerine kötü mal konulmasına karşı müşterileri korur. Müşteriyi, malın kalitesini her defasında yeniden denemekten kurtarır. Müşterinin beğenisi zamanla markanın o eşyanın adı ile özdeşleşmesine ve müşterinin o mal yerine o markayı istemesine yol açar. Örneğin, kâğıt mendil yerine, Selpak, ağrı kesici yerine Aspirin, yapıştırıcı yerine </a:t>
            </a:r>
            <a:r>
              <a:rPr lang="tr-TR" sz="1600" i="1" dirty="0" err="1" smtClean="0"/>
              <a:t>Uhu</a:t>
            </a:r>
            <a:r>
              <a:rPr lang="tr-TR" sz="1600" i="1" dirty="0" smtClean="0"/>
              <a:t>, yer seramiği yerine Kalebodur… müşteri bakımından, üretimin kalitesinde, kalitenin devamlılığında ve malların kullanılmasına ilişkin hizmetlerin tamamında bir garantiyi ifade ettiği gibi, işletme sahibi tarafından da malın kalitesini koruduğu sürece müşteri çevresini kaybetmeyeceği hususunda garanti oluşturur.</a:t>
            </a:r>
          </a:p>
          <a:p>
            <a:pPr algn="just">
              <a:buFont typeface="Wingdings" panose="05000000000000000000" pitchFamily="2" charset="2"/>
              <a:buChar char="Ø"/>
            </a:pPr>
            <a:r>
              <a:rPr lang="tr-TR" sz="1600" i="1" dirty="0" smtClean="0"/>
              <a:t>	Reklam markanın önemli bir fonksiyonudur. Reklam pazarlamanın en önemli unsuru olduğu ve markasız da reklam olmayacağı için, isabetli marka seçimi ticari hayatta başarılı olabilmenin başlıca sebeplerinden birisidir. Bu nedenle kullanılacak marka seçilirken halkın zihnine işlemeye ve bilinçaltını etkilemeye elverişli, kolay taklit edilmeyen, kolay tanınan, kulağa hoş gelen sözcüklerin seçilmesinde dikkat edilmelidir.</a:t>
            </a:r>
          </a:p>
          <a:p>
            <a:pPr marL="0" indent="0" algn="just">
              <a:buNone/>
            </a:pPr>
            <a:endParaRPr lang="tr-TR" sz="1600" i="1" dirty="0" smtClean="0"/>
          </a:p>
          <a:p>
            <a:pPr marL="0" indent="0" algn="just">
              <a:buNone/>
            </a:pPr>
            <a:endParaRPr lang="tr-TR" sz="1600"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738" y="1700809"/>
            <a:ext cx="4200525"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88640"/>
            <a:ext cx="2209428" cy="1300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1078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77500" lnSpcReduction="20000"/>
          </a:bodyPr>
          <a:lstStyle/>
          <a:p>
            <a:pPr marL="0" indent="0" algn="just">
              <a:buNone/>
            </a:pPr>
            <a:r>
              <a:rPr lang="tr-TR" sz="1600" i="1" dirty="0" smtClean="0"/>
              <a:t>	</a:t>
            </a:r>
            <a:r>
              <a:rPr lang="tr-TR" sz="1600" b="1" i="1" dirty="0" smtClean="0"/>
              <a:t>3.2.2.	Markanın Tescili</a:t>
            </a:r>
          </a:p>
          <a:p>
            <a:pPr marL="0" indent="0" algn="just">
              <a:buNone/>
            </a:pPr>
            <a:endParaRPr lang="tr-TR" sz="1600" i="1" dirty="0" smtClean="0"/>
          </a:p>
          <a:p>
            <a:pPr marL="0" indent="0" algn="just">
              <a:buNone/>
            </a:pPr>
            <a:r>
              <a:rPr lang="tr-TR" sz="1600" i="1" dirty="0" smtClean="0"/>
              <a:t>	Marka tescili talebinde bulunacak kişiler Sanayi ve Ticaret Bakanlığına bağlı Türk Patent Enstitüsü başkanlığına (TPE) Şekil ve kapsamı yönetmelikle belirlenen bir dilekçe ve diğer belgelerle birlikte başvururlar. Her bir marka için ayrı ayrı tescil başvurusunda bulunulmalıdır.</a:t>
            </a:r>
          </a:p>
          <a:p>
            <a:pPr marL="0" indent="0" algn="just">
              <a:buNone/>
            </a:pPr>
            <a:r>
              <a:rPr lang="tr-TR" sz="1600" i="1" dirty="0" smtClean="0"/>
              <a:t>	Eksiksiz yapılmış veya süresi içinde hakkında itiraz yapılmamış bir başvuru, tescil edilerek sicile kaydedilir ve başvuru sahibine Marka Tescil Belgesi verilir. Sicil kaydı yapılan marka ile ilgili bilgiler Resmi Marka Gazetesinde yayınlanır.</a:t>
            </a:r>
          </a:p>
          <a:p>
            <a:pPr marL="0" indent="0" algn="just">
              <a:buNone/>
            </a:pPr>
            <a:r>
              <a:rPr lang="tr-TR" sz="1600" i="1" dirty="0" smtClean="0"/>
              <a:t>	Marka sicili alenidir, talep eden herkese sicil örneği verilir. Tescilli bir markanın koruma süresi başvuru tarihinden itibaren on yıldır. Bu süre onar yıllık dönemler halinde yenilenir. Korunma süresinin bitiminden itibaren altı aylık süre içinde yenilenmeyen markalar hükümsüz sayılır. Bir markayı tescil ettiren kişi o markayı kullanma amacı taşımalı ve bunun gereğini yerine getirerek kullanmalıdır. Markanın tescil tarihinden itibaren beş yıl içinde, haklı neden olmaksızın kullanılmaması veya bu kullanıma beş yıllık süre içinde kesintisiz ara verilmesi yasaktır. Aykırı harekette bulunulması markanın iptal edilmesi sonucunu doğurur.</a:t>
            </a:r>
          </a:p>
          <a:p>
            <a:pPr marL="0" indent="0" algn="just">
              <a:buNone/>
            </a:pPr>
            <a:endParaRPr lang="tr-TR" sz="1600" i="1" dirty="0" smtClean="0"/>
          </a:p>
          <a:p>
            <a:pPr marL="0" indent="0" algn="just">
              <a:buNone/>
            </a:pPr>
            <a:r>
              <a:rPr lang="tr-TR" sz="1600" i="1" dirty="0" smtClean="0"/>
              <a:t>	Tescilli markalar ile marka başvuruları, başkasına devir edilebilir, miras yoluyla intikal edebilir, lisans konusu olabilir, işletmeden bağımsız olarak teminat verilebilir, haczedilebilir, rehin edilebilir. Marka, tescil edildiği mal veya hizmetlerin tümü veya bir kısmı için devredilebilir. Tescilli bir markanın kullanım hakkı, tescil edildiği mal veya hizmetlerin bir kısmı veya tamamı için lisans sözleşmesine konu olabilir.</a:t>
            </a:r>
          </a:p>
          <a:p>
            <a:pPr marL="0" indent="0" algn="just">
              <a:buNone/>
            </a:pPr>
            <a:endParaRPr lang="tr-TR" sz="1600" i="1" dirty="0" smtClean="0"/>
          </a:p>
          <a:p>
            <a:pPr marL="0" indent="0" algn="just">
              <a:buNone/>
            </a:pPr>
            <a:r>
              <a:rPr lang="tr-TR" sz="1600" i="1" dirty="0" smtClean="0"/>
              <a:t>	Marka hakkının sona ermesi aşağıdaki sebeplerden kaynaklanır;</a:t>
            </a:r>
          </a:p>
          <a:p>
            <a:pPr algn="just">
              <a:buFont typeface="Wingdings" panose="05000000000000000000" pitchFamily="2" charset="2"/>
              <a:buChar char="Ø"/>
            </a:pPr>
            <a:r>
              <a:rPr lang="tr-TR" sz="1600" i="1" dirty="0" smtClean="0"/>
              <a:t>	Koruma süresinin dolması ve süresi içinde markanın yenilenmemesi</a:t>
            </a:r>
          </a:p>
          <a:p>
            <a:pPr algn="just">
              <a:buFont typeface="Wingdings" panose="05000000000000000000" pitchFamily="2" charset="2"/>
              <a:buChar char="Ø"/>
            </a:pPr>
            <a:r>
              <a:rPr lang="tr-TR" sz="1600" i="1" dirty="0" smtClean="0"/>
              <a:t>	Marka sahibinin marka hakkından vazgeçmesi</a:t>
            </a:r>
          </a:p>
          <a:p>
            <a:pPr algn="just">
              <a:buFont typeface="Wingdings" panose="05000000000000000000" pitchFamily="2" charset="2"/>
              <a:buChar char="Ø"/>
            </a:pPr>
            <a:r>
              <a:rPr lang="tr-TR" sz="1600" i="1" dirty="0" smtClean="0"/>
              <a:t>	Hükümsüzlük ilamı</a:t>
            </a:r>
          </a:p>
          <a:p>
            <a:pPr marL="0" indent="0" algn="just">
              <a:buNone/>
            </a:pPr>
            <a:endParaRPr lang="tr-TR" sz="1600" i="1" dirty="0" smtClean="0"/>
          </a:p>
          <a:p>
            <a:pPr marL="0" indent="0" algn="just">
              <a:buNone/>
            </a:pPr>
            <a:r>
              <a:rPr lang="tr-TR" sz="1600" i="1" dirty="0" smtClean="0"/>
              <a:t>	Marka hakkının sona ermesi, sona erme sebebinin gerçekleşmiş olduğu andan itibaren hüküm ifade eder. Marka hakkının sona ermesi, ilgili bültende yayınlanır.</a:t>
            </a:r>
          </a:p>
          <a:p>
            <a:pPr marL="0" indent="0" algn="just">
              <a:buNone/>
            </a:pPr>
            <a:endParaRPr lang="tr-TR" sz="1600" i="1" dirty="0" smtClean="0"/>
          </a:p>
          <a:p>
            <a:pPr marL="0" indent="0" algn="just">
              <a:buNone/>
            </a:pPr>
            <a:endParaRPr lang="tr-TR" sz="1600"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332656"/>
            <a:ext cx="14954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4293096"/>
            <a:ext cx="65722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
            <a:ext cx="2628900" cy="1484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101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3.2.3.	Markanın Korunması</a:t>
            </a:r>
          </a:p>
          <a:p>
            <a:pPr marL="0" indent="0" algn="just">
              <a:buNone/>
            </a:pPr>
            <a:r>
              <a:rPr lang="tr-TR" sz="1600" i="1" dirty="0" smtClean="0"/>
              <a:t>	Tescil, marka siciline tescil edilmiş markalara koruma sağlamaktadır. Tescilli marka sahibi, uluslararası korunma imkânlarından yararlanabilir. </a:t>
            </a:r>
            <a:r>
              <a:rPr lang="tr-TR" sz="1600" i="1" dirty="0" err="1" smtClean="0"/>
              <a:t>İu</a:t>
            </a:r>
            <a:r>
              <a:rPr lang="tr-TR" sz="1600" i="1" dirty="0" smtClean="0"/>
              <a:t> durumlar markaya tecavüz sayılır;</a:t>
            </a:r>
          </a:p>
          <a:p>
            <a:pPr algn="just">
              <a:buFont typeface="Wingdings" panose="05000000000000000000" pitchFamily="2" charset="2"/>
              <a:buChar char="Ø"/>
            </a:pPr>
            <a:r>
              <a:rPr lang="tr-TR" sz="1600" i="1" dirty="0" smtClean="0"/>
              <a:t>	Marka tescilinden doğan hakların kapsamının ihlali</a:t>
            </a:r>
          </a:p>
          <a:p>
            <a:pPr algn="just">
              <a:buFont typeface="Wingdings" panose="05000000000000000000" pitchFamily="2" charset="2"/>
              <a:buChar char="Ø"/>
            </a:pPr>
            <a:r>
              <a:rPr lang="tr-TR" sz="1600" i="1" dirty="0" smtClean="0"/>
              <a:t>	Marka sahibinin izni olmaksızın markayı veya ayırt edilmeyecek derecede benzerini kullanmak</a:t>
            </a:r>
          </a:p>
          <a:p>
            <a:pPr algn="just">
              <a:buFont typeface="Wingdings" panose="05000000000000000000" pitchFamily="2" charset="2"/>
              <a:buChar char="Ø"/>
            </a:pPr>
            <a:r>
              <a:rPr lang="tr-TR" sz="1600" i="1" dirty="0" smtClean="0"/>
              <a:t>	Markayı veya ayırt edilmeyecek derecede benzerini kullanmak suretiyle markanın taklit edildiğini bildiği veya bilmesi gerektiği halde tecavüz yoluyla kullanılan markayı taşıyan ürünleri satmak, dağıtmak, ticaret alanına çıkarmak, ithal etmek, ticari amaçla elde bulundurmak</a:t>
            </a:r>
          </a:p>
          <a:p>
            <a:pPr algn="just">
              <a:buFont typeface="Wingdings" panose="05000000000000000000" pitchFamily="2" charset="2"/>
              <a:buChar char="Ø"/>
            </a:pPr>
            <a:r>
              <a:rPr lang="tr-TR" sz="1600" i="1" dirty="0" smtClean="0"/>
              <a:t>	Marka sahibi tarafından sözleşmeye dayalı lisans yoluyla verilmiş hakları izinsiz genişletmek veya üçüncü kişilere devretmek</a:t>
            </a:r>
          </a:p>
          <a:p>
            <a:pPr algn="just">
              <a:buFont typeface="Wingdings" panose="05000000000000000000" pitchFamily="2" charset="2"/>
              <a:buChar char="Ø"/>
            </a:pPr>
            <a:r>
              <a:rPr lang="tr-TR" sz="1600" i="1" dirty="0" smtClean="0"/>
              <a:t>	Kendisinde bulunan ve başkası adına tescilli bir markayı veya ayırt edilmeyecek derecede benzerini taşıyan ürünün veya ticaret alanına çıkarılan malın nereden alındığını ve nasıl sağlandığını bildirmekten kaçınmak</a:t>
            </a:r>
          </a:p>
          <a:p>
            <a:pPr marL="0" indent="0" algn="just">
              <a:buNone/>
            </a:pPr>
            <a:endParaRPr lang="tr-TR" sz="1600" i="1"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16632"/>
            <a:ext cx="2732137"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1286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3.3.	Rekabetin Korunması</a:t>
            </a:r>
          </a:p>
          <a:p>
            <a:pPr marL="0" indent="0" algn="just">
              <a:buNone/>
            </a:pPr>
            <a:endParaRPr lang="tr-TR" sz="1600" i="1" dirty="0" smtClean="0"/>
          </a:p>
          <a:p>
            <a:pPr marL="0" indent="0" algn="just">
              <a:buNone/>
            </a:pPr>
            <a:r>
              <a:rPr lang="tr-TR" sz="1600" i="1" dirty="0" smtClean="0"/>
              <a:t>	Kişiler her alanda daha başarılı olmak, daha çok ün kazanmak, daha üstün olmak, daha çok çıkar elde etmek için birbirleriyle yarışırlar. Böyle yarış ticaret alanında görülür. Ekonomik amaçlı yarışmaya rekabet denir. Rekabet, mal ve hizmet piyasalarında faaliyet gösteren işletmeler arasında özgürce ekonomik kararlar verilebilmelerini sağlayan bir yarıştır. İşlemenin kendisi ile aynı alanda iş gören diğer işletmelere nazaran daha geniş bir tüketici kitlesine mal satabilme veya hizmet sunabilme arzusu Şeklinde kendini gösterir. Rekabet, modern ekonomik sistemlerin vazgeçilmez araçlarındandır. Daha ucuz, daha  kaliteli mal veya hizmetlerin geniş halk kitlelerine sunulabilmesi imkânını sağlama yarışı toplumun, ekonominin ve teknolojinin gelişimini sağlar. Bundan dolayı tüm hukuk sistemleri serbest iktisadi rekabeti bir hak olarak teşvik etmişler, korumuşlar, kötüye kullanılmasını da hukuki ve cezai müeyyidelerle  karşılamışlardır.</a:t>
            </a:r>
          </a:p>
          <a:p>
            <a:pPr marL="0" indent="0" algn="just">
              <a:buNone/>
            </a:pPr>
            <a:endParaRPr lang="tr-TR" sz="1600" i="1" dirty="0" smtClean="0"/>
          </a:p>
          <a:p>
            <a:pPr marL="0" indent="0" algn="just">
              <a:buNone/>
            </a:pPr>
            <a:r>
              <a:rPr lang="tr-TR" sz="1600" i="1" dirty="0" smtClean="0"/>
              <a:t>	Her hak gibi, rekabet hakkının da ahlaka, doğruluk ve hukuk kurallarına uygun olarak kullanılması gerekir. Rekabet hakkının kötüye kullanılmasını önlemek, rekabeti kıran kırana bir çekişme olmaktan çıkarmak, hem bireylerin hem de toplumun çıkarları yönünden önem taşır. Hukukun çizdiği sınırları aşan, hukuk hükümlerini çiğneyerek yapılan rekabet haksız rekabettir.</a:t>
            </a:r>
          </a:p>
          <a:p>
            <a:pPr marL="0" indent="0" algn="just">
              <a:buNone/>
            </a:pPr>
            <a:endParaRPr lang="tr-TR" sz="1600" i="1"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76672"/>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7757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1. TİCARET HUKUKUNA YÖN VEREN TEMEL İLKELER</a:t>
            </a:r>
          </a:p>
          <a:p>
            <a:pPr marL="0" indent="0" algn="just">
              <a:buNone/>
            </a:pPr>
            <a:endParaRPr lang="tr-TR" sz="1600" b="1" i="1" dirty="0" smtClean="0"/>
          </a:p>
          <a:p>
            <a:pPr marL="0" indent="0" algn="just">
              <a:buNone/>
            </a:pPr>
            <a:r>
              <a:rPr lang="tr-TR" sz="1600" i="1" dirty="0" smtClean="0"/>
              <a:t>	Ticaret Hukuku, ticari karakter taşıyan her türlü olaya uygulanan ve ticari nitelikli hükümlerin bir araya gelmesi ile oluşan bir kurallar topluluğudur. Hukuk düzeni içinde özel hukukun bir kolu olarak yer alır.</a:t>
            </a:r>
          </a:p>
          <a:p>
            <a:pPr marL="0" indent="0" algn="just">
              <a:buNone/>
            </a:pPr>
            <a:endParaRPr lang="tr-TR" sz="1600" i="1" dirty="0" smtClean="0"/>
          </a:p>
          <a:p>
            <a:pPr marL="0" indent="0" algn="just">
              <a:buNone/>
            </a:pPr>
            <a:r>
              <a:rPr lang="tr-TR" sz="1600" i="1" dirty="0" smtClean="0"/>
              <a:t>	</a:t>
            </a:r>
            <a:r>
              <a:rPr lang="tr-TR" sz="1600" b="1" i="1" dirty="0" smtClean="0"/>
              <a:t>1.1.	Giriş ve Tarihçe</a:t>
            </a:r>
          </a:p>
          <a:p>
            <a:pPr marL="0" indent="0" algn="just">
              <a:buNone/>
            </a:pPr>
            <a:r>
              <a:rPr lang="tr-TR" sz="1600" i="1" dirty="0" smtClean="0"/>
              <a:t>	Faizle para alıp-verme, Şirket, vedia, komisyon ilişkilerine benzeyen ilk özel kurallar MÖ 2000 yıllarında Babil hükümdarı </a:t>
            </a:r>
            <a:r>
              <a:rPr lang="tr-TR" sz="1600" i="1" dirty="0" err="1" smtClean="0"/>
              <a:t>Hammurabi</a:t>
            </a:r>
            <a:r>
              <a:rPr lang="tr-TR" sz="1600" i="1" dirty="0" smtClean="0"/>
              <a:t> tarafından konulmuştur. Daha sonra deniz ticaretine hâkim olan Fenikeliler </a:t>
            </a:r>
            <a:r>
              <a:rPr lang="tr-TR" sz="1600" i="1" dirty="0" err="1" smtClean="0"/>
              <a:t>Hammurabi</a:t>
            </a:r>
            <a:r>
              <a:rPr lang="tr-TR" sz="1600" i="1" dirty="0" smtClean="0"/>
              <a:t> kanunlarından etkilenerek bazı özel kurallar getirmişlerdir. Ticari Hukuk dediğimiz örfi kurallar 16, 18. Asır arasında ilmi nitelik kazandı. İlk ticaret kanunu 1807‟ de Napolyon tarafından çıkartılmıştır.</a:t>
            </a:r>
          </a:p>
          <a:p>
            <a:pPr marL="0" indent="0" algn="just">
              <a:buNone/>
            </a:pPr>
            <a:r>
              <a:rPr lang="tr-TR" sz="1600" i="1" dirty="0" smtClean="0"/>
              <a:t>	Osmanlı </a:t>
            </a:r>
            <a:r>
              <a:rPr lang="tr-TR" sz="1600" i="1" dirty="0" err="1" smtClean="0"/>
              <a:t>Devleti‟nin</a:t>
            </a:r>
            <a:r>
              <a:rPr lang="tr-TR" sz="1600" i="1" dirty="0" smtClean="0"/>
              <a:t> Avrupa ve Amerika ile olan ticari ilişkilerinden kaynaklanan ihtilaflardan 1847‟ de ticaret mahkemeleri kuruldu.1876‟ da Mecelle ile ticari eksiklikler tamamlanmaya çalışıldı. Yürürlükte bulunan ve ticaret hukukumuzun temelini oluşturan kanun 1 Ocak 1957‟ de yürürlüğe girmiştir. Türk Ticaret Kanunu yedi ana bölümden oluşmuştur.</a:t>
            </a:r>
          </a:p>
          <a:p>
            <a:pPr marL="0" indent="0" algn="just">
              <a:buNone/>
            </a:pPr>
            <a:endParaRPr lang="tr-TR" sz="1600"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88640"/>
            <a:ext cx="30765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422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457200" y="620688"/>
            <a:ext cx="8229600" cy="5904656"/>
          </a:xfrm>
        </p:spPr>
        <p:txBody>
          <a:bodyPr>
            <a:normAutofit fontScale="77500" lnSpcReduction="20000"/>
          </a:bodyPr>
          <a:lstStyle/>
          <a:p>
            <a:pPr marL="0" indent="0" algn="just">
              <a:buNone/>
            </a:pPr>
            <a:r>
              <a:rPr lang="tr-TR" sz="1600" i="1" dirty="0" smtClean="0"/>
              <a:t>	</a:t>
            </a:r>
            <a:r>
              <a:rPr lang="tr-TR" sz="1600" b="1" i="1" dirty="0" smtClean="0"/>
              <a:t>3.3.1.	Haksız Rekabetin </a:t>
            </a:r>
            <a:r>
              <a:rPr lang="tr-TR" sz="1600" b="1" i="1" dirty="0"/>
              <a:t>Ş</a:t>
            </a:r>
            <a:r>
              <a:rPr lang="tr-TR" sz="1600" b="1" i="1" dirty="0" smtClean="0"/>
              <a:t>artları</a:t>
            </a:r>
          </a:p>
          <a:p>
            <a:pPr marL="0" indent="0" algn="just">
              <a:buNone/>
            </a:pPr>
            <a:r>
              <a:rPr lang="tr-TR" sz="1600" i="1" dirty="0" smtClean="0"/>
              <a:t>	Haksız rekabet, aldatıcı hareket ve iyi niyet kurallarına aykırı çeşitli Şekillerle iktisadi rekabetin her türlü kötüye kullanılmasıdır. Haksız rekabetin varlığı için kusur gerekli değildir. Buna göre haksız rekabet fiili üç unsurdan oluşmaktadır.</a:t>
            </a:r>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endParaRPr lang="tr-TR" sz="1600" i="1" dirty="0" smtClean="0"/>
          </a:p>
          <a:p>
            <a:pPr marL="0" indent="0" algn="just">
              <a:buNone/>
            </a:pPr>
            <a:endParaRPr lang="tr-TR" sz="1600" i="1" dirty="0"/>
          </a:p>
          <a:p>
            <a:pPr marL="0" indent="0" algn="just">
              <a:buNone/>
            </a:pPr>
            <a:endParaRPr lang="tr-TR" sz="1600" i="1" dirty="0"/>
          </a:p>
          <a:p>
            <a:pPr marL="0" indent="0" algn="just">
              <a:buNone/>
            </a:pPr>
            <a:endParaRPr lang="tr-TR" sz="1600" i="1" dirty="0" smtClean="0"/>
          </a:p>
          <a:p>
            <a:pPr algn="just">
              <a:buFont typeface="Wingdings" panose="05000000000000000000" pitchFamily="2" charset="2"/>
              <a:buChar char="Ø"/>
            </a:pPr>
            <a:r>
              <a:rPr lang="tr-TR" sz="1600" i="1" dirty="0" smtClean="0"/>
              <a:t>	</a:t>
            </a:r>
            <a:r>
              <a:rPr lang="tr-TR" sz="1600" b="1" i="1" dirty="0" smtClean="0"/>
              <a:t>İktisadi rekabetin kötüye kullanılması; </a:t>
            </a:r>
            <a:r>
              <a:rPr lang="tr-TR" sz="1600" i="1" dirty="0" smtClean="0"/>
              <a:t>rekabet iktisadi alana ilişkin olmalıdır. İktisadi olmayan yani gelir sağlama faaliyetiyle ilişkili olmayan rekabetin kötüye kullanılması, Ticaret Kanunu açısından haksız rekabet sayılmaz.</a:t>
            </a:r>
          </a:p>
          <a:p>
            <a:pPr algn="just">
              <a:buFont typeface="Wingdings" panose="05000000000000000000" pitchFamily="2" charset="2"/>
              <a:buChar char="Ø"/>
            </a:pPr>
            <a:r>
              <a:rPr lang="tr-TR" sz="1600" i="1" dirty="0" smtClean="0"/>
              <a:t>	</a:t>
            </a:r>
            <a:r>
              <a:rPr lang="tr-TR" sz="1600" b="1" i="1" dirty="0" smtClean="0"/>
              <a:t>Objektif iyi niyet kurallarına aykırı hareket; </a:t>
            </a:r>
            <a:r>
              <a:rPr lang="tr-TR" sz="1600" i="1" dirty="0" smtClean="0"/>
              <a:t>Kanunda ekonomik rekabet hakkının kötüye kullanılmış sayılacağı eylem ve davranışlar gösterilmiştir. Bunlardan her birine aykırı davranışlar iyi niyet kuralına aykırı eylem ve davranış olarak nitelendirilir.</a:t>
            </a:r>
          </a:p>
          <a:p>
            <a:pPr algn="just">
              <a:buFont typeface="Wingdings" panose="05000000000000000000" pitchFamily="2" charset="2"/>
              <a:buChar char="Ø"/>
            </a:pPr>
            <a:r>
              <a:rPr lang="tr-TR" sz="1600" i="1" dirty="0" smtClean="0"/>
              <a:t>	</a:t>
            </a:r>
            <a:r>
              <a:rPr lang="tr-TR" sz="1600" b="1" i="1" dirty="0" smtClean="0"/>
              <a:t>Zarar ve zarar tehlikesi; </a:t>
            </a:r>
            <a:r>
              <a:rPr lang="tr-TR" sz="1600" i="1" dirty="0" smtClean="0"/>
              <a:t>iktisadi rekabeti kötüye kullanma anlamına gelen objektif iyi niyet kurallarına aykırı hareket sonucunda zarar veya zarar tehlikesi meydana gelmiş olmalıdır. Kötüye kullanılan davranış ile zarar veya zarar tehlikesi arasında uygun illiyet bağı bulunmalıdır(sebep-sonuç ilişkisi).</a:t>
            </a:r>
          </a:p>
          <a:p>
            <a:pPr marL="0" indent="0" algn="just">
              <a:buNone/>
            </a:pPr>
            <a:endParaRPr lang="tr-TR" sz="1600" i="1" dirty="0" smtClean="0"/>
          </a:p>
          <a:p>
            <a:pPr marL="0" indent="0" algn="just">
              <a:buNone/>
            </a:pPr>
            <a:endParaRPr lang="tr-TR" sz="1600" i="1" dirty="0" smtClean="0"/>
          </a:p>
          <a:p>
            <a:pPr marL="0" indent="0" algn="just">
              <a:buNone/>
            </a:pPr>
            <a:endParaRPr lang="tr-TR" sz="1600" i="1" dirty="0" smtClean="0"/>
          </a:p>
          <a:p>
            <a:pPr marL="0" indent="0" algn="just">
              <a:buNone/>
            </a:pPr>
            <a:r>
              <a:rPr lang="tr-TR" sz="1600" i="1" dirty="0" smtClean="0"/>
              <a:t> </a:t>
            </a:r>
          </a:p>
          <a:p>
            <a:pPr marL="0" indent="0" algn="just">
              <a:buNone/>
            </a:pPr>
            <a:endParaRPr lang="tr-TR" sz="1600" i="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575" y="1484784"/>
            <a:ext cx="2990850"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512741"/>
            <a:ext cx="20002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3002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endParaRPr lang="tr-TR" dirty="0"/>
          </a:p>
        </p:txBody>
      </p:sp>
      <p:sp>
        <p:nvSpPr>
          <p:cNvPr id="3" name="İçerik Yer Tutucusu 2"/>
          <p:cNvSpPr>
            <a:spLocks noGrp="1"/>
          </p:cNvSpPr>
          <p:nvPr>
            <p:ph idx="1"/>
          </p:nvPr>
        </p:nvSpPr>
        <p:spPr>
          <a:xfrm>
            <a:off x="457200" y="1340768"/>
            <a:ext cx="8229600" cy="5256584"/>
          </a:xfrm>
        </p:spPr>
        <p:txBody>
          <a:bodyPr>
            <a:normAutofit fontScale="77500" lnSpcReduction="20000"/>
          </a:bodyPr>
          <a:lstStyle/>
          <a:p>
            <a:pPr marL="0" indent="0" algn="just">
              <a:buNone/>
            </a:pPr>
            <a:r>
              <a:rPr lang="tr-TR" sz="1600" i="1" dirty="0" smtClean="0"/>
              <a:t>	</a:t>
            </a:r>
            <a:r>
              <a:rPr lang="tr-TR" sz="1600" b="1" i="1" dirty="0" smtClean="0"/>
              <a:t>3.3.2.	Haksız Rekabet Örnekleri</a:t>
            </a:r>
          </a:p>
          <a:p>
            <a:pPr marL="0" indent="0" algn="just">
              <a:buNone/>
            </a:pPr>
            <a:r>
              <a:rPr lang="tr-TR" sz="1600" i="1" dirty="0" smtClean="0"/>
              <a:t>	Zarar doğurdukları veya zarar tehlikesi meydana getirdikleri takdirde aşağıda sayılan hallerden her biri haksız rekabet sayılır :</a:t>
            </a:r>
          </a:p>
          <a:p>
            <a:pPr algn="just">
              <a:buFont typeface="Wingdings" panose="05000000000000000000" pitchFamily="2" charset="2"/>
              <a:buChar char="Ø"/>
            </a:pPr>
            <a:r>
              <a:rPr lang="tr-TR" sz="1600" i="1" dirty="0" smtClean="0"/>
              <a:t>	Kötüleme; başkalarının Şahsını, emtiasını, iş mahsullerini, faaliyetlerini veya ticari işlerini yanlış, yanıltıcı veya lüzumsuz yere incitici beyanlarla kötülemek haksız rekabet oluşturur. Örnek bir fabrikanın ürettiği sabunların cildi bozduğunu yaymak…</a:t>
            </a:r>
          </a:p>
          <a:p>
            <a:pPr algn="just">
              <a:buFont typeface="Wingdings" panose="05000000000000000000" pitchFamily="2" charset="2"/>
              <a:buChar char="Ø"/>
            </a:pPr>
            <a:r>
              <a:rPr lang="tr-TR" sz="1600" i="1" dirty="0" smtClean="0"/>
              <a:t>	Gerçeğe aykırı bilgi vermek; başkalarının ahlaki durumu veya mali gücü hakkında gerçeğe aykırı bilgi vermek. Örneğin bir bankanın, bir tacirin mali durumu hakkında gerçeğe aykırı bilgi vermek…</a:t>
            </a:r>
          </a:p>
          <a:p>
            <a:pPr algn="just">
              <a:buFont typeface="Wingdings" panose="05000000000000000000" pitchFamily="2" charset="2"/>
              <a:buChar char="Ø"/>
            </a:pPr>
            <a:r>
              <a:rPr lang="tr-TR" sz="1600" i="1" dirty="0" smtClean="0"/>
              <a:t>	Aldatıcı tanıtım; kendi kişiliği, malları, ürünleri ve faaliyetleri hakkında aldatıcı reklam yapmak. Örneğin, aynı çeşit hiçbir malda bulunmayan zararlı bir maddenin kendi mallarında bulunmadığını ısrarla vurgulamak, aldatıcı reklam yapmak…</a:t>
            </a:r>
          </a:p>
          <a:p>
            <a:pPr algn="just">
              <a:buFont typeface="Wingdings" panose="05000000000000000000" pitchFamily="2" charset="2"/>
              <a:buChar char="Ø"/>
            </a:pPr>
            <a:r>
              <a:rPr lang="tr-TR" sz="1600" i="1" dirty="0" smtClean="0"/>
              <a:t>	Aldatıcı ad ve işaretler kullanmak, üstün yeteneklere veya niteliklere sahip bulunduğu hakkında gerçeğe aykırı bilgiler vermek. Örneğin, “</a:t>
            </a:r>
            <a:r>
              <a:rPr lang="tr-TR" sz="1600" i="1" dirty="0" err="1" smtClean="0"/>
              <a:t>Paris‟ten</a:t>
            </a:r>
            <a:r>
              <a:rPr lang="tr-TR" sz="1600" i="1" dirty="0" smtClean="0"/>
              <a:t> diplomalı, uzman” gibi kelimeler, alınmamış madalya ve ödülleri alınmış gibi göstermek…</a:t>
            </a:r>
          </a:p>
          <a:p>
            <a:pPr algn="just">
              <a:buFont typeface="Wingdings" panose="05000000000000000000" pitchFamily="2" charset="2"/>
              <a:buChar char="Ø"/>
            </a:pPr>
            <a:r>
              <a:rPr lang="tr-TR" sz="1600" i="1" dirty="0" smtClean="0"/>
              <a:t>	İltibas, başkasının haklı olarak kullandığı unvanları, markaları, işaretleri, işletme adlarını oldukları gibi kullanmak veya bunlarla karıştırılmasına yol açacak benzerliklerden yararlanmak. Örneğin, ünlü marka olan “Tarkan” markası ile karıştırılmasına yol açmak için “</a:t>
            </a:r>
            <a:r>
              <a:rPr lang="tr-TR" sz="1600" i="1" dirty="0" err="1" smtClean="0"/>
              <a:t>Darkan</a:t>
            </a:r>
            <a:r>
              <a:rPr lang="tr-TR" sz="1600" i="1" dirty="0" smtClean="0"/>
              <a:t>” kelimesini aynı tür ürünlerin ambalajlarında üzerine marka olarak kullanmak</a:t>
            </a:r>
          </a:p>
          <a:p>
            <a:pPr algn="just">
              <a:buFont typeface="Wingdings" panose="05000000000000000000" pitchFamily="2" charset="2"/>
              <a:buChar char="Ø"/>
            </a:pPr>
            <a:r>
              <a:rPr lang="tr-TR" sz="1600" i="1" dirty="0" smtClean="0"/>
              <a:t>	Yardımcıları görevlerini ihlale sevk, görevlerine aykırı davranmalarını sağlamak için bir kimsenin işçilerine, yardımcılarına, hak etmedikleri çıkarlar vaat etmek sağlamak. Örneğin, bir fabrikaya alınan malların kalitesini ve ağırlığını denetleyen işçiye çıkar sağlayarak, kalitesini olduğundan daha kaliteli göstermek…</a:t>
            </a:r>
          </a:p>
          <a:p>
            <a:pPr algn="just">
              <a:buFont typeface="Wingdings" panose="05000000000000000000" pitchFamily="2" charset="2"/>
              <a:buChar char="Ø"/>
            </a:pPr>
            <a:r>
              <a:rPr lang="tr-TR" sz="1600" i="1" dirty="0" smtClean="0"/>
              <a:t>	Başkasının ticari sırlarından faydalanma ve yayma, üretim ve işletme ile ilgili sırları, doğruluk kurallarına aykırı yollardan öğrenmek, elde ettiği sırları kullanmak,  başkalarına vermek.</a:t>
            </a:r>
          </a:p>
          <a:p>
            <a:pPr algn="just">
              <a:buFont typeface="Wingdings" panose="05000000000000000000" pitchFamily="2" charset="2"/>
              <a:buChar char="Ø"/>
            </a:pPr>
            <a:r>
              <a:rPr lang="tr-TR" sz="1600" i="1" dirty="0" smtClean="0"/>
              <a:t>	Gerçeğe aykırı belge vermek, iyi niyetli kişileri aldatabilecek nitelikte, gerçeğe aykırı iyi hal belgeleri, diplomalar, sertifikalar vermek. Örnek, bilgisayar  bilmeyen kişiye bilgisayar sertifikası vermek…</a:t>
            </a:r>
          </a:p>
          <a:p>
            <a:pPr algn="just">
              <a:buFont typeface="Wingdings" panose="05000000000000000000" pitchFamily="2" charset="2"/>
              <a:buChar char="Ø"/>
            </a:pPr>
            <a:r>
              <a:rPr lang="tr-TR" sz="1600" i="1" dirty="0" smtClean="0"/>
              <a:t>	İŞ hayatı Şartlarına uymama, herkesçe uyulması zorunlu olan iş Şartlarına, meslek kurallarına, yerel geleneklere uymamak. Örneğin, bilgisayar kursu açmak için Bakanlık izni gerekirken, bu izni almadan faaliyette bulunmak…</a:t>
            </a:r>
          </a:p>
          <a:p>
            <a:pPr algn="just">
              <a:buFont typeface="Wingdings" panose="05000000000000000000" pitchFamily="2" charset="2"/>
              <a:buChar char="Ø"/>
            </a:pPr>
            <a:r>
              <a:rPr lang="tr-TR" sz="1600" i="1" dirty="0" smtClean="0"/>
              <a:t>	Eserlerde iltibas, bir eserin ad ve işaretleri ile çoğaltılmış nüshaların Şekilleri, iltibasa meydan verecek surette diğer bir eserde veya çoğaltılmış nüshalarında kullanmak.</a:t>
            </a:r>
          </a:p>
          <a:p>
            <a:pPr marL="0" indent="0" algn="just">
              <a:buNone/>
            </a:pPr>
            <a:endParaRPr lang="tr-TR" sz="1600" i="1"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88640"/>
            <a:ext cx="285750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854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3.3.3.	Haksız Rekabetin Sonuçları</a:t>
            </a:r>
          </a:p>
          <a:p>
            <a:pPr marL="0" indent="0" algn="just">
              <a:buNone/>
            </a:pPr>
            <a:r>
              <a:rPr lang="tr-TR" sz="1600" i="1" dirty="0" smtClean="0"/>
              <a:t>	Haksız rekabet yapan kişi, ekonomik çıkarları bundan zarar gören veya zarar tehlikesine uğrayanlara karşı hukuk bakımından sorumludur. Zarar görenler veya zarar tehlikesiyle karşılaşanlar, ona karşı hukuk davası açarak aşağıdaki istemlerde bulunabilirler:</a:t>
            </a:r>
          </a:p>
          <a:p>
            <a:pPr algn="just">
              <a:buFont typeface="Wingdings" panose="05000000000000000000" pitchFamily="2" charset="2"/>
              <a:buChar char="Ø"/>
            </a:pPr>
            <a:r>
              <a:rPr lang="tr-TR" sz="1600" i="1" dirty="0" smtClean="0"/>
              <a:t>	Haksız rekabetin önlenmesini, yanlış veya yalan beyanların düzeltilmesini,</a:t>
            </a:r>
          </a:p>
          <a:p>
            <a:pPr algn="just">
              <a:buFont typeface="Wingdings" panose="05000000000000000000" pitchFamily="2" charset="2"/>
              <a:buChar char="Ø"/>
            </a:pPr>
            <a:r>
              <a:rPr lang="tr-TR" sz="1600" i="1" dirty="0" smtClean="0"/>
              <a:t>	Belli bir eylem veya davranışın haksız rekabet olduğunun saptanmasını,</a:t>
            </a:r>
          </a:p>
          <a:p>
            <a:pPr algn="just">
              <a:buFont typeface="Wingdings" panose="05000000000000000000" pitchFamily="2" charset="2"/>
              <a:buChar char="Ø"/>
            </a:pPr>
            <a:r>
              <a:rPr lang="tr-TR" sz="1600" i="1" dirty="0" smtClean="0"/>
              <a:t>	Haksız rekabet yapan, kusurlu olduğu takdirde, meydana gelen maddi ve manevi zararın ona ödetilmesini,</a:t>
            </a:r>
          </a:p>
          <a:p>
            <a:pPr algn="just">
              <a:buFont typeface="Wingdings" panose="05000000000000000000" pitchFamily="2" charset="2"/>
              <a:buChar char="Ø"/>
            </a:pPr>
            <a:r>
              <a:rPr lang="tr-TR" sz="1600" i="1" dirty="0" smtClean="0"/>
              <a:t>	Mahkeme kararının gazete ile ilanını isteyebilir.</a:t>
            </a:r>
          </a:p>
          <a:p>
            <a:pPr marL="0" indent="0" algn="just">
              <a:buNone/>
            </a:pPr>
            <a:r>
              <a:rPr lang="tr-TR" sz="1600" i="1" dirty="0" smtClean="0"/>
              <a:t>	Haksız rekabet yapanın cezalandırılması için gerekli Şartlar varsa Cumhuriyet Savcılığına başvurularak ceza davası açılması sağlanabilir.</a:t>
            </a:r>
          </a:p>
          <a:p>
            <a:pPr marL="0" indent="0" algn="just">
              <a:buNone/>
            </a:pPr>
            <a:r>
              <a:rPr lang="tr-TR" sz="1600" i="1" dirty="0" smtClean="0"/>
              <a:t>	Belirli mal veya hizmet piyasasında doğrudan veya dolaylı olarak rekabeti engelleme, bozma ya da kısıtlama amacını taşıyan veya bu etkiyi doğuran yahut doğurabilecek nitelikte olan teşebbüs birliklerinin buna benzer karar ve eylemleri (rekabet bozan anlaşma, karar ve uyumlu eylemler) hukuka aykırı ve yasaktır. Piyasaya etkide bulunarak üstünlük sağlama maksadına yönelik bu tip ortak davranışlara uygulanacak olan müeyyide, geçersizliktir</a:t>
            </a:r>
          </a:p>
          <a:p>
            <a:pPr marL="0" indent="0" algn="just">
              <a:buNone/>
            </a:pPr>
            <a:endParaRPr lang="tr-TR" sz="1600" i="1"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60649"/>
            <a:ext cx="2743200"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8185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548680"/>
            <a:ext cx="8229600" cy="5577483"/>
          </a:xfrm>
        </p:spPr>
        <p:txBody>
          <a:bodyPr>
            <a:normAutofit/>
          </a:bodyPr>
          <a:lstStyle/>
          <a:p>
            <a:pPr marL="0" indent="0" algn="just">
              <a:buNone/>
            </a:pPr>
            <a:r>
              <a:rPr lang="tr-TR" sz="1600" i="1" dirty="0" smtClean="0"/>
              <a:t>	</a:t>
            </a:r>
            <a:r>
              <a:rPr lang="tr-TR" sz="1600" b="1" i="1" dirty="0" smtClean="0"/>
              <a:t>4.TACİR YARDIMCILARI</a:t>
            </a:r>
          </a:p>
          <a:p>
            <a:pPr marL="0" indent="0" algn="just">
              <a:buNone/>
            </a:pPr>
            <a:endParaRPr lang="tr-TR" sz="1600" i="1" dirty="0" smtClean="0"/>
          </a:p>
          <a:p>
            <a:pPr marL="0" indent="0" algn="just">
              <a:buNone/>
            </a:pPr>
            <a:r>
              <a:rPr lang="tr-TR" sz="1600" i="1" dirty="0" smtClean="0"/>
              <a:t>	Ticari bir işletmenin bütün işlemlerinin, işletenin kendisi tarafından yapılmasına imkân olmaz. Bundan dolayı asıl tacire, işletmenin yönetiminde ve yapılacak işlerde, yardımcı olacak birine ihtiyaç doğmuştur. Örneğin merkezi </a:t>
            </a:r>
            <a:r>
              <a:rPr lang="tr-TR" sz="1600" i="1" dirty="0" err="1" smtClean="0"/>
              <a:t>Hatay‟da</a:t>
            </a:r>
            <a:r>
              <a:rPr lang="tr-TR" sz="1600" i="1" dirty="0" smtClean="0"/>
              <a:t> bulunan bir işletmenin gerek yurt içinde, gerek yurt dışındaki bütün üretim ve pazarlama faaliyetinin tek başına işletme sahibi tarafından görülebilmesi mümkün değildir. Başka tacirlerin ticari iş ve işlemelerinde yardımcı olan ve değişik yetkilere sahip olan bu kişilere tacir yardımcıları denir.</a:t>
            </a:r>
          </a:p>
          <a:p>
            <a:pPr marL="0" indent="0" algn="just">
              <a:buNone/>
            </a:pPr>
            <a:r>
              <a:rPr lang="tr-TR" sz="1600" i="1" dirty="0" smtClean="0"/>
              <a:t>	İlk grup tacir yardımcıları, tacire bağlı olarak onun talimatı çerçevesinde, onun denetimi altında faaliyet gösterir. İkinci grup tacir yardımcıları, kendisine yardımcı oldukları tacirden ayrı, bağımsız, kendi adlarına işlettikleri bir ticari işletmeye ve dolayısıyla tacir sıfatına tabidirler.</a:t>
            </a:r>
          </a:p>
          <a:p>
            <a:pPr marL="0" indent="0" algn="just">
              <a:buNone/>
            </a:pPr>
            <a:endParaRPr lang="tr-TR" sz="1600" i="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7" y="3789040"/>
            <a:ext cx="6480720" cy="306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88641"/>
            <a:ext cx="2905125" cy="1008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1847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85000" lnSpcReduction="20000"/>
          </a:bodyPr>
          <a:lstStyle/>
          <a:p>
            <a:pPr marL="0" indent="0" algn="just">
              <a:buNone/>
            </a:pPr>
            <a:r>
              <a:rPr lang="tr-TR" sz="1600" i="1" dirty="0" smtClean="0"/>
              <a:t>	</a:t>
            </a:r>
            <a:r>
              <a:rPr lang="tr-TR" sz="1600" b="1" i="1" dirty="0" smtClean="0"/>
              <a:t>4.1.	Ticari Mümessil</a:t>
            </a:r>
          </a:p>
          <a:p>
            <a:pPr marL="0" indent="0" algn="just">
              <a:buNone/>
            </a:pPr>
            <a:r>
              <a:rPr lang="tr-TR" sz="1600" i="1" dirty="0" smtClean="0"/>
              <a:t>	Güven ilişkisi ticari hayatın temelidir .Güven </a:t>
            </a:r>
            <a:r>
              <a:rPr lang="tr-TR" sz="1600" i="1" dirty="0" err="1" smtClean="0"/>
              <a:t>ihtiyacı,ticari</a:t>
            </a:r>
            <a:r>
              <a:rPr lang="tr-TR" sz="1600" i="1" dirty="0" smtClean="0"/>
              <a:t> mümessilin yetkilerinin önceden kesin ve net olarak bilinmesini ve her özel olayda üçüncü kişinin, tacir temsilcisinin yetkisini araştırmaktan kurtarılması gerekir.</a:t>
            </a:r>
          </a:p>
          <a:p>
            <a:pPr marL="0" indent="0" algn="just">
              <a:buNone/>
            </a:pPr>
            <a:endParaRPr lang="tr-TR" sz="1600" i="1" dirty="0" smtClean="0"/>
          </a:p>
          <a:p>
            <a:pPr marL="0" indent="0" algn="just">
              <a:buNone/>
            </a:pPr>
            <a:r>
              <a:rPr lang="tr-TR" sz="1600" i="1" dirty="0" smtClean="0"/>
              <a:t>	Ticari mümessil, bir ticari işletmenin işlerini yönetmekle görevlendirilen ve işletenin ticaret unvanını kullanarak vekâleten veya benzeri kelimelerle onun adına imza etmeye yetkili bulunan kişidir. İşleten tarafından atanır. İşleten ticari mümessili dilediği zaman görevden alabilir. Atama ve işten el çektirme, işleten tarafından Ticaret Siciline tescil ve ilan ettirilmelidir.</a:t>
            </a:r>
          </a:p>
          <a:p>
            <a:pPr marL="0" indent="0" algn="just">
              <a:buNone/>
            </a:pPr>
            <a:endParaRPr lang="tr-TR" sz="1600" i="1" dirty="0" smtClean="0"/>
          </a:p>
          <a:p>
            <a:pPr marL="0" indent="0" algn="just">
              <a:buNone/>
            </a:pPr>
            <a:r>
              <a:rPr lang="tr-TR" sz="1600" i="1" dirty="0" smtClean="0"/>
              <a:t>	Ticari mümessil, tacire bağlı ve temsil yetkisine sahip bir tacir yardımcısıdır; kendisi tacir sıfatı taşımaz. Ticari mümessilin temsil yetkisinin sınırlarını kanun belirlemiştir. İşletmenin amacı ile ilgili olmak kaydıyla, işletenin yapabileceği bütün işlemleri ve işleri onun adına yapabilir; kambiyo senetleri imza ederek işleteni borçlandırabilir.</a:t>
            </a:r>
          </a:p>
          <a:p>
            <a:pPr marL="0" indent="0" algn="just">
              <a:buNone/>
            </a:pPr>
            <a:endParaRPr lang="tr-TR" sz="1600" i="1" dirty="0" smtClean="0"/>
          </a:p>
          <a:p>
            <a:pPr marL="0" indent="0" algn="just">
              <a:buNone/>
            </a:pPr>
            <a:r>
              <a:rPr lang="tr-TR" sz="1600" i="1" dirty="0" smtClean="0"/>
              <a:t>	Ticari mümessil olarak atanan kişi kanunun belirlediği bu yetkilerin tümüne sahip olur. Ticari mümessilin temsil yetkisi sınırlandırılamaz. Bu kuralın iki istisnası vardır.</a:t>
            </a:r>
          </a:p>
          <a:p>
            <a:pPr algn="just">
              <a:buFont typeface="Wingdings" panose="05000000000000000000" pitchFamily="2" charset="2"/>
              <a:buChar char="Ø"/>
            </a:pPr>
            <a:r>
              <a:rPr lang="tr-TR" sz="1600" i="1" dirty="0" smtClean="0"/>
              <a:t>	İşleten, birden çok ticari mümessilinin birlikte imza etmeleri Şartını koyabilir.</a:t>
            </a:r>
          </a:p>
          <a:p>
            <a:pPr algn="just">
              <a:buFont typeface="Wingdings" panose="05000000000000000000" pitchFamily="2" charset="2"/>
              <a:buChar char="Ø"/>
            </a:pPr>
            <a:r>
              <a:rPr lang="tr-TR" sz="1600" i="1" dirty="0" smtClean="0"/>
              <a:t>	İşleten, ticari mümessilinin yetkisini bir Şubenin işleriyle sınırlandırabilir.</a:t>
            </a:r>
          </a:p>
          <a:p>
            <a:pPr marL="0" indent="0" algn="just">
              <a:buNone/>
            </a:pPr>
            <a:endParaRPr lang="tr-TR" sz="1600" i="1" dirty="0" smtClean="0"/>
          </a:p>
          <a:p>
            <a:pPr marL="0" indent="0" algn="just">
              <a:buNone/>
            </a:pPr>
            <a:r>
              <a:rPr lang="tr-TR" sz="1600" i="1" dirty="0" smtClean="0"/>
              <a:t>	Ancak bu istisnai hal de sadece tescil edilmişse üçüncü kişilere karşı ileri sürülebilir. Ticari mümessil işletmenin bütün işlerini yürütme yetkisine sahiptir, tacirin günlerce işletmeye uğramaması halinde dahi işlerde aksama yaşanmaz.</a:t>
            </a:r>
          </a:p>
          <a:p>
            <a:pPr marL="0" indent="0" algn="just">
              <a:buNone/>
            </a:pPr>
            <a:endParaRPr lang="tr-TR" sz="1600" i="1"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943" y="188640"/>
            <a:ext cx="3657600"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4999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Temsil yetkisi aşağıdaki hallerde sona erer:</a:t>
            </a:r>
          </a:p>
          <a:p>
            <a:pPr algn="just">
              <a:buFont typeface="Wingdings" panose="05000000000000000000" pitchFamily="2" charset="2"/>
              <a:buChar char="Ø"/>
            </a:pPr>
            <a:r>
              <a:rPr lang="tr-TR" sz="1600" i="1" dirty="0" smtClean="0"/>
              <a:t>	</a:t>
            </a:r>
            <a:r>
              <a:rPr lang="tr-TR" sz="1600" b="1" i="1" dirty="0" smtClean="0"/>
              <a:t>Azil ve istifa; </a:t>
            </a:r>
            <a:r>
              <a:rPr lang="tr-TR" sz="1600" i="1" dirty="0" smtClean="0"/>
              <a:t>işveren ticari mümessili her zaman azledebilir, ticari mümessil de her zaman istifa edebilir. Uygun olmayan zamanda azil ve istifa edilmesi, zararın tazmin borçlusu yapar. Azil ve istifa ile temsil yetkisinin sona ermesi Ticaret Siciline tescil veya ilan edilmelidir.</a:t>
            </a:r>
          </a:p>
          <a:p>
            <a:pPr algn="just">
              <a:buFont typeface="Wingdings" panose="05000000000000000000" pitchFamily="2" charset="2"/>
              <a:buChar char="Ø"/>
            </a:pPr>
            <a:r>
              <a:rPr lang="tr-TR" sz="1600" i="1" dirty="0" smtClean="0"/>
              <a:t>	</a:t>
            </a:r>
            <a:r>
              <a:rPr lang="tr-TR" sz="1600" b="1" i="1" dirty="0" smtClean="0"/>
              <a:t>Ölüm ve fiil ehliyetinin yitirilmesi; </a:t>
            </a:r>
            <a:r>
              <a:rPr lang="tr-TR" sz="1600" i="1" dirty="0" smtClean="0"/>
              <a:t>ticari mümessilin yetkileri, ticari işletmeyi işletenin ölümü veya fiil ehliyetini kaybetmesi ile sona ermez. Buna karşılık ticari mümessilin ölümü veya fiil ehliyetini kaybetmesi temsil yetkisini sona erdirir.</a:t>
            </a:r>
          </a:p>
          <a:p>
            <a:pPr algn="just">
              <a:buFont typeface="Wingdings" panose="05000000000000000000" pitchFamily="2" charset="2"/>
              <a:buChar char="Ø"/>
            </a:pPr>
            <a:r>
              <a:rPr lang="tr-TR" sz="1600" i="1" dirty="0" smtClean="0"/>
              <a:t>	</a:t>
            </a:r>
            <a:r>
              <a:rPr lang="tr-TR" sz="1600" b="1" i="1" dirty="0" smtClean="0"/>
              <a:t>İflas; </a:t>
            </a:r>
            <a:r>
              <a:rPr lang="tr-TR" sz="1600" i="1" dirty="0" smtClean="0"/>
              <a:t>ticari mümessil iflas masasına dâhil olan ticari işletmeyi artık temsil edemez.</a:t>
            </a:r>
          </a:p>
          <a:p>
            <a:pPr algn="just">
              <a:buFont typeface="Wingdings" panose="05000000000000000000" pitchFamily="2" charset="2"/>
              <a:buChar char="Ø"/>
            </a:pPr>
            <a:r>
              <a:rPr lang="tr-TR" sz="1600" i="1" dirty="0" smtClean="0"/>
              <a:t>	</a:t>
            </a:r>
            <a:r>
              <a:rPr lang="tr-TR" sz="1600" b="1" i="1" dirty="0" smtClean="0"/>
              <a:t>İşletmenin devir ve tasfiyesi; </a:t>
            </a:r>
            <a:r>
              <a:rPr lang="tr-TR" sz="1600" i="1" dirty="0" smtClean="0"/>
              <a:t>işletmenin devri, Şahsi güvene dayanan ticari mümessillik ilişkisini sona erdirir. İşletmenin tasfiye haline girmesi ticari mümessil ilişkisini sona erdirir, anonim Şirketlerde ticari mümessili görevini sona erdirmez.</a:t>
            </a:r>
          </a:p>
          <a:p>
            <a:pPr marL="0" indent="0" algn="just">
              <a:buNone/>
            </a:pPr>
            <a:endParaRPr lang="tr-TR" sz="1600" i="1"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797152"/>
            <a:ext cx="26765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6804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fontScale="90000"/>
          </a:bodyPr>
          <a:lstStyle/>
          <a:p>
            <a:endParaRPr lang="tr-TR" dirty="0"/>
          </a:p>
        </p:txBody>
      </p:sp>
      <p:sp>
        <p:nvSpPr>
          <p:cNvPr id="3" name="İçerik Yer Tutucusu 2"/>
          <p:cNvSpPr>
            <a:spLocks noGrp="1"/>
          </p:cNvSpPr>
          <p:nvPr>
            <p:ph idx="1"/>
          </p:nvPr>
        </p:nvSpPr>
        <p:spPr>
          <a:xfrm>
            <a:off x="457200" y="1052736"/>
            <a:ext cx="8229600" cy="5073427"/>
          </a:xfrm>
        </p:spPr>
        <p:txBody>
          <a:bodyPr>
            <a:normAutofit fontScale="92500" lnSpcReduction="20000"/>
          </a:bodyPr>
          <a:lstStyle/>
          <a:p>
            <a:pPr marL="0" indent="0" algn="just">
              <a:buNone/>
            </a:pPr>
            <a:r>
              <a:rPr lang="tr-TR" sz="1600" i="1" dirty="0" smtClean="0"/>
              <a:t>	</a:t>
            </a:r>
            <a:r>
              <a:rPr lang="tr-TR" sz="1600" b="1" i="1" dirty="0" smtClean="0"/>
              <a:t>4.2.	Ticari Vekil</a:t>
            </a:r>
          </a:p>
          <a:p>
            <a:pPr marL="0" indent="0" algn="just">
              <a:buNone/>
            </a:pPr>
            <a:r>
              <a:rPr lang="tr-TR" sz="1600" i="1" dirty="0" smtClean="0"/>
              <a:t>	Ticari vekil, ticari mümessil sıfatına sahip olmaksızın bir ticari işletmenin bütün işleri veya belirli bazı işlemleri için işletme sahibi tarafından temsile yetkili kılınan kimsedir. Ticari vekiller, yetkilerinin genişliğine göre üçe ayrılabilir:</a:t>
            </a:r>
          </a:p>
          <a:p>
            <a:pPr algn="just">
              <a:buFont typeface="Wingdings" panose="05000000000000000000" pitchFamily="2" charset="2"/>
              <a:buChar char="Ø"/>
            </a:pPr>
            <a:r>
              <a:rPr lang="tr-TR" sz="1600" i="1" dirty="0" smtClean="0"/>
              <a:t>	</a:t>
            </a:r>
            <a:r>
              <a:rPr lang="tr-TR" sz="1600" b="1" i="1" dirty="0" smtClean="0"/>
              <a:t>Genel yetkili ticari vekil; </a:t>
            </a:r>
            <a:r>
              <a:rPr lang="tr-TR" sz="1600" i="1" dirty="0" smtClean="0"/>
              <a:t>ticari mümessil sıfatını taşımayan ve işleten tarafından bir ticari işletmenin tüm işlerini veya bir bölümünün işlerinin işleten adına yapmaya yetkili kılınan tacir yardımcısıdır. Genel yetkili ticari vekil, ticari işletmenin olağanüstü olmayan bütün iş ve işlemlerini işleten adına yapabilir fakat onun adına ödünç para alamaz, kambiyo senetleri imza edemez, mahkemelerde işleteni temsil edemez, işletenin taşınmaz mallarının mülkiyetini başkalarına geçiremez, bu taşınmazlar üstünde başkaları yararına ipotek kuramaz ve ayni hakları tanıyamaz. Atanması ticaret siciline bildirilmez.</a:t>
            </a:r>
          </a:p>
          <a:p>
            <a:pPr algn="just">
              <a:buFont typeface="Wingdings" panose="05000000000000000000" pitchFamily="2" charset="2"/>
              <a:buChar char="Ø"/>
            </a:pPr>
            <a:r>
              <a:rPr lang="tr-TR" sz="1600" i="1" dirty="0" smtClean="0"/>
              <a:t>	</a:t>
            </a:r>
            <a:r>
              <a:rPr lang="tr-TR" sz="1600" b="1" i="1" dirty="0" smtClean="0"/>
              <a:t>Özel yetkili ticari vekil; </a:t>
            </a:r>
            <a:r>
              <a:rPr lang="tr-TR" sz="1600" i="1" dirty="0" smtClean="0"/>
              <a:t>işletmenin belirli işlemleri için yetkilendirilmiştir. Yetkinin sınırı, görevlendirildiği işin ya da işlemin niteliğinin ticari adetlerce bağlanan ölçüler ile belirlenir. Mağazadaki olağan satış işlemlerini tacir adına yapabilir, fatura düzenleyip imzalayabilir, mağaza içinde ayrıca kasiyer yoksa sattıkları malın parasını müşteriden alabilir. Yaptıkları işlemlerden doğan borçların yerine getirilmemesine ilişkin beyanları ve ihtarları işleten adına yapabilir, yaptıkları işlemlerle ilgili olan ayıp ihbarlarını ve başka ihbarları işleten adına kabule yetkilidir. Satış mağazası dışında hiçbir yetkileri yoktur.</a:t>
            </a:r>
          </a:p>
          <a:p>
            <a:pPr algn="just">
              <a:buFont typeface="Wingdings" panose="05000000000000000000" pitchFamily="2" charset="2"/>
              <a:buChar char="Ø"/>
            </a:pPr>
            <a:r>
              <a:rPr lang="tr-TR" sz="1600" i="1" dirty="0" smtClean="0"/>
              <a:t>	</a:t>
            </a:r>
            <a:r>
              <a:rPr lang="tr-TR" sz="1600" b="1" i="1" dirty="0" smtClean="0"/>
              <a:t>Seyyar tüccar memurları; </a:t>
            </a:r>
            <a:r>
              <a:rPr lang="tr-TR" sz="1600" i="1" dirty="0" smtClean="0"/>
              <a:t>ticari bir işletmenin sahibi tarafından, işletme merkezinin dışındaki yerlerde işlemlerde bulunmak üzere yetkilendirilmiş kişilerdir. İşletmenin faaliyet alanını genişletmek amacıyla atanır. Tacir, Şube açılmasını gerektirecek çapta iş hacmine sahip olmayan yerlere bu Şekilde memurlar göndererek bu amacını gerçekleştirmiş olur. İşletme dışında tacir adına satış sözleşmesi yapabilir, sattıkları malın bedelini alabilir ve bedel için makbuz verebilir. Borçluya, ödemeler içi süre tanımaya yetkilidirler.</a:t>
            </a:r>
          </a:p>
          <a:p>
            <a:pPr marL="0" indent="0" algn="just">
              <a:buNone/>
            </a:pPr>
            <a:endParaRPr lang="tr-TR" sz="1600" i="1"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5661248"/>
            <a:ext cx="2409825" cy="110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9071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20000"/>
          </a:bodyPr>
          <a:lstStyle/>
          <a:p>
            <a:pPr marL="0" indent="0" algn="just">
              <a:buNone/>
            </a:pPr>
            <a:r>
              <a:rPr lang="tr-TR" sz="1600" i="1" dirty="0" smtClean="0"/>
              <a:t>	</a:t>
            </a:r>
            <a:r>
              <a:rPr lang="tr-TR" sz="1600" b="1" i="1" dirty="0" smtClean="0"/>
              <a:t>4.3.	Ticaret İşleri Tellalı</a:t>
            </a:r>
          </a:p>
          <a:p>
            <a:pPr marL="0" indent="0" algn="just">
              <a:buNone/>
            </a:pPr>
            <a:r>
              <a:rPr lang="tr-TR" sz="1600" i="1" dirty="0" smtClean="0"/>
              <a:t>	Taraflardan hiçbirine sürekli Şekilde bağlı olmaksızın ücret karşılığında, ticari işlerle ilgili sözleşmelerin yapılması konusunda aracılıkta bulunmayı meslek edinmiş kimsedir. Her tellal, ticaret işleri tellalı sayılmaz. Bir kimsenin ticaret işleri tellalı sayılması için dört unsurun olması gerekir.</a:t>
            </a:r>
          </a:p>
          <a:p>
            <a:pPr marL="0" indent="0" algn="just">
              <a:buNone/>
            </a:pPr>
            <a:endParaRPr lang="tr-TR" sz="1600" i="1" dirty="0" smtClean="0"/>
          </a:p>
          <a:p>
            <a:pPr algn="just">
              <a:buFont typeface="Wingdings" panose="05000000000000000000" pitchFamily="2" charset="2"/>
              <a:buChar char="Ø"/>
            </a:pPr>
            <a:r>
              <a:rPr lang="tr-TR" sz="1600" i="1" dirty="0" smtClean="0"/>
              <a:t>	</a:t>
            </a:r>
            <a:r>
              <a:rPr lang="tr-TR" sz="1600" b="1" i="1" dirty="0" smtClean="0"/>
              <a:t>Sürekli bağlı olmama; </a:t>
            </a:r>
            <a:r>
              <a:rPr lang="tr-TR" sz="1600" i="1" dirty="0" smtClean="0"/>
              <a:t>tellal kendisine ait ayrı bir işletmesi olan bağımsız bir tacir yardımcısıdır.</a:t>
            </a:r>
          </a:p>
          <a:p>
            <a:pPr algn="just">
              <a:buFont typeface="Wingdings" panose="05000000000000000000" pitchFamily="2" charset="2"/>
              <a:buChar char="Ø"/>
            </a:pPr>
            <a:r>
              <a:rPr lang="tr-TR" sz="1600" i="1" dirty="0" smtClean="0"/>
              <a:t>	</a:t>
            </a:r>
            <a:r>
              <a:rPr lang="tr-TR" sz="1600" b="1" i="1" dirty="0" smtClean="0"/>
              <a:t>Ticari işlerle ilgili sözleşmelerin yapılması konusunda aracılık; </a:t>
            </a:r>
            <a:r>
              <a:rPr lang="tr-TR" sz="1600" i="1" dirty="0" smtClean="0"/>
              <a:t>ticaret işleri tellallığı, ancak ticari işlerle ilgili hususlarda aracılık faaliyetinde bulunulması halinde söz konusudur.</a:t>
            </a:r>
          </a:p>
          <a:p>
            <a:pPr algn="just">
              <a:buFont typeface="Wingdings" panose="05000000000000000000" pitchFamily="2" charset="2"/>
              <a:buChar char="Ø"/>
            </a:pPr>
            <a:r>
              <a:rPr lang="tr-TR" sz="1600" i="1" dirty="0" smtClean="0"/>
              <a:t>	</a:t>
            </a:r>
            <a:r>
              <a:rPr lang="tr-TR" sz="1600" b="1" i="1" dirty="0" smtClean="0"/>
              <a:t>Aracılık faaliyetinin meslek edinilmesi; </a:t>
            </a:r>
            <a:r>
              <a:rPr lang="tr-TR" sz="1600" i="1" dirty="0" smtClean="0"/>
              <a:t>aracılık faaliyetinin süreklilik arz  ederek meslek edinilmesidir.</a:t>
            </a:r>
          </a:p>
          <a:p>
            <a:pPr algn="just">
              <a:buFont typeface="Wingdings" panose="05000000000000000000" pitchFamily="2" charset="2"/>
              <a:buChar char="Ø"/>
            </a:pPr>
            <a:r>
              <a:rPr lang="tr-TR" sz="1600" i="1" dirty="0" smtClean="0"/>
              <a:t>	</a:t>
            </a:r>
            <a:r>
              <a:rPr lang="tr-TR" sz="1600" b="1" i="1" dirty="0" smtClean="0"/>
              <a:t>Aracılık faaliyetinin ücrete tabi olması; </a:t>
            </a:r>
            <a:r>
              <a:rPr lang="tr-TR" sz="1600" i="1" dirty="0" smtClean="0"/>
              <a:t>faaliyetin meslek Şeklinde icra edilmesi, bu faaliyetten ücret alınması gerekir.</a:t>
            </a:r>
          </a:p>
          <a:p>
            <a:pPr marL="0" indent="0" algn="just">
              <a:buNone/>
            </a:pPr>
            <a:r>
              <a:rPr lang="tr-TR" sz="1600" i="1" dirty="0" smtClean="0"/>
              <a:t>	Ticaret işleri tellalının taraflardan hiçbirini temsil yetkisi yoktur, bu nedenle aracılık ettiği sözleşme ile ilgili olan malları ve paraları kabule yetkili değildir. İşi aracılıktan ibarettir. Bu işi tamamlayınca ücret talep eder. Aracılık faaliyetini gerektiren işin bitirilmesi, tellallık ilişkisini de sona erdirir. Emlak komisyonculuğu faaliyeti bir tür tellallıktır. Burada komisyoncu, gayrimenkul satın almak isteyen tarafla, satmak isteyen tarafı karşı karşıya getirip buluşturmakta, pazarlığa aracı ve tanık olmaktadır. Ancak borçlu ya da alacaklı haline gelmemektedir. Her iki taraftan da ücret isteme hakkına sahiptir. Ancak gayrimenkul  satımına aracılık faaliyetinin yazılı sözleşmeye dayanması Şarttır.</a:t>
            </a:r>
          </a:p>
          <a:p>
            <a:pPr marL="0" indent="0" algn="just">
              <a:buNone/>
            </a:pPr>
            <a:endParaRPr lang="tr-TR" sz="1600" i="1" dirty="0" smtClean="0"/>
          </a:p>
          <a:p>
            <a:pPr marL="0" indent="0" algn="just">
              <a:buNone/>
            </a:pPr>
            <a:endParaRPr lang="tr-TR" sz="1600" i="1"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16632"/>
            <a:ext cx="26765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1050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lnSpcReduction="10000"/>
          </a:bodyPr>
          <a:lstStyle/>
          <a:p>
            <a:pPr marL="0" indent="0" algn="just">
              <a:buNone/>
            </a:pPr>
            <a:r>
              <a:rPr lang="tr-TR" sz="1600" i="1" dirty="0" smtClean="0"/>
              <a:t>	</a:t>
            </a:r>
            <a:r>
              <a:rPr lang="tr-TR" sz="1600" b="1" i="1" dirty="0" smtClean="0"/>
              <a:t>4.4.Acente</a:t>
            </a:r>
          </a:p>
          <a:p>
            <a:pPr marL="0" indent="0" algn="just">
              <a:buNone/>
            </a:pPr>
            <a:endParaRPr lang="tr-TR" sz="1600" i="1" dirty="0" smtClean="0"/>
          </a:p>
          <a:p>
            <a:pPr marL="0" indent="0" algn="just">
              <a:buNone/>
            </a:pPr>
            <a:r>
              <a:rPr lang="tr-TR" sz="1600" i="1" dirty="0" smtClean="0"/>
              <a:t>	Sanayi geliştikçe çok miktarda malın geniş alıcı çevrelerine sunulması önem kazanmış, bundan dolayı birçok büyük işletmeler, işletmenin bulunduğu yerin dışındaki bölgelerde bağımsız çalışan fakat sürekli olarak onların mallarının veya hizmetlerinin sürümünü artırmayı üstlenmiş yardımcılardan yararlanma yolunu tutmuşlardır. Böylece ortaya acente denilen ve çeşitli tacir yardımcılarının özelliklerini kendisinde toplayan bir tacir yardımcı türü ortaya çıkmıştır.</a:t>
            </a:r>
          </a:p>
          <a:p>
            <a:pPr marL="0" indent="0" algn="just">
              <a:buNone/>
            </a:pPr>
            <a:endParaRPr lang="tr-TR" sz="1600" i="1" dirty="0" smtClean="0"/>
          </a:p>
          <a:p>
            <a:pPr marL="0" indent="0" algn="just">
              <a:buNone/>
            </a:pPr>
            <a:r>
              <a:rPr lang="tr-TR" sz="1600" i="1" dirty="0" smtClean="0"/>
              <a:t>	Acente, diğer bağlı yardımcılar gibi bir sıfatı olmaksızın bir sözleşmeye dayanarak belirli bir yer veya bölge içinde daimi bir Şekilde ticari bir işletmeyi ilgilendiren sözleşmelerde aracılık etmeyi veya bunları o işletme adına yapmayı meslek edinen kimsedir. Örneğin sigorta acenteleri…</a:t>
            </a:r>
          </a:p>
          <a:p>
            <a:pPr marL="0" indent="0" algn="just">
              <a:buNone/>
            </a:pPr>
            <a:r>
              <a:rPr lang="tr-TR" sz="1600" i="1" dirty="0" smtClean="0"/>
              <a:t>	Bu tanıma göre acentelik Şu unsurlardan oluşur:</a:t>
            </a:r>
          </a:p>
          <a:p>
            <a:pPr algn="just">
              <a:buFont typeface="Wingdings" panose="05000000000000000000" pitchFamily="2" charset="2"/>
              <a:buChar char="Ø"/>
            </a:pPr>
            <a:r>
              <a:rPr lang="tr-TR" sz="1600" i="1" dirty="0" smtClean="0"/>
              <a:t>	İşletme sahibine bağlı bir sıfatın olmaması; ticari mümessil, ticari vekil, satış memuru gibi sıfatlara sahip değildir, kendine ait ayrı bağımsız işletmeyi işletir.</a:t>
            </a:r>
          </a:p>
          <a:p>
            <a:pPr algn="just">
              <a:buFont typeface="Wingdings" panose="05000000000000000000" pitchFamily="2" charset="2"/>
              <a:buChar char="Ø"/>
            </a:pPr>
            <a:r>
              <a:rPr lang="tr-TR" sz="1600" i="1" dirty="0" smtClean="0"/>
              <a:t>	Bir ticari işletme ile ilgili olma; acentecilik faaliyeti ancak bir ticari işletme ile ilgili olabilir.</a:t>
            </a:r>
          </a:p>
          <a:p>
            <a:pPr marL="0" indent="0" algn="just">
              <a:buNone/>
            </a:pPr>
            <a:endParaRPr lang="tr-TR" sz="1600" i="1"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764704"/>
            <a:ext cx="340995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0319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fontScale="92500" lnSpcReduction="10000"/>
          </a:bodyPr>
          <a:lstStyle/>
          <a:p>
            <a:pPr algn="just">
              <a:buFont typeface="Wingdings" panose="05000000000000000000" pitchFamily="2" charset="2"/>
              <a:buChar char="Ø"/>
            </a:pPr>
            <a:r>
              <a:rPr lang="tr-TR" sz="1600" i="1" dirty="0" smtClean="0"/>
              <a:t>	</a:t>
            </a:r>
            <a:r>
              <a:rPr lang="tr-TR" sz="1600" b="1" i="1" dirty="0" smtClean="0"/>
              <a:t>Belirli bir yer veya bölge içinde faaliyet gösterme; </a:t>
            </a:r>
            <a:r>
              <a:rPr lang="tr-TR" sz="1600" i="1" dirty="0" smtClean="0"/>
              <a:t>acenteliğini yaptığı işletmenin bölgesi dışında faaliyetlerini yürütebileceği ayrı bir yer veya bölge tahsis edilmelidir.</a:t>
            </a:r>
          </a:p>
          <a:p>
            <a:pPr algn="just">
              <a:buFont typeface="Wingdings" panose="05000000000000000000" pitchFamily="2" charset="2"/>
              <a:buChar char="Ø"/>
            </a:pPr>
            <a:r>
              <a:rPr lang="tr-TR" sz="1600" i="1" dirty="0" smtClean="0"/>
              <a:t>	</a:t>
            </a:r>
            <a:r>
              <a:rPr lang="tr-TR" sz="1600" b="1" i="1" dirty="0" smtClean="0"/>
              <a:t>Faaliyetin süreklilik arz etmesi ve meslek edinilmesi; </a:t>
            </a:r>
            <a:r>
              <a:rPr lang="tr-TR" sz="1600" i="1" dirty="0" smtClean="0"/>
              <a:t>ticari işletme ile ilgili sözleşmelerde aracılık etmek veya bu sözleşmeleri belli bir tacir adına yapmak biçiminde süreklilik göstermesi gerekir.</a:t>
            </a:r>
          </a:p>
          <a:p>
            <a:pPr algn="just">
              <a:buFont typeface="Wingdings" panose="05000000000000000000" pitchFamily="2" charset="2"/>
              <a:buChar char="Ø"/>
            </a:pPr>
            <a:r>
              <a:rPr lang="tr-TR" sz="1600" i="1" dirty="0" smtClean="0"/>
              <a:t>	</a:t>
            </a:r>
            <a:r>
              <a:rPr lang="tr-TR" sz="1600" b="1" i="1" dirty="0" smtClean="0"/>
              <a:t>Faaliyetin bir sözleşmeye dayanması; </a:t>
            </a:r>
            <a:r>
              <a:rPr lang="tr-TR" sz="1600" i="1" dirty="0" smtClean="0"/>
              <a:t>acentelik ilişkisi acente ile iş yeri arasında Şekle bağlı olmayan yapılan bir sözleşme ile doğar.</a:t>
            </a:r>
          </a:p>
          <a:p>
            <a:pPr algn="just">
              <a:buFont typeface="Wingdings" panose="05000000000000000000" pitchFamily="2" charset="2"/>
              <a:buChar char="Ø"/>
            </a:pPr>
            <a:r>
              <a:rPr lang="tr-TR" sz="1600" i="1" dirty="0" smtClean="0"/>
              <a:t>	</a:t>
            </a:r>
            <a:r>
              <a:rPr lang="tr-TR" sz="1600" b="1" i="1" dirty="0" smtClean="0"/>
              <a:t>Aracılık yapma veya sözleşme imzalama yetkisi; </a:t>
            </a:r>
            <a:r>
              <a:rPr lang="tr-TR" sz="1600" i="1" dirty="0" smtClean="0"/>
              <a:t>acentecilik faaliyetinin konusu ya işletmeyi ilgilendiren akitlerde aracılık etmek ya da bu akitleri işletme adına yapmaktır.</a:t>
            </a:r>
          </a:p>
          <a:p>
            <a:pPr marL="0" indent="0" algn="just">
              <a:buNone/>
            </a:pPr>
            <a:r>
              <a:rPr lang="tr-TR" sz="1600" i="1" dirty="0" smtClean="0"/>
              <a:t>	Acente o yerde veya bölgede kendisini görevlendiren tacirin ticari işletmesini ilgilendiren sözleşmelerde aracılık etmek ya da bu sözleşmeleri onun adına yapmak işini tekelinde bulundurur. İşleten, sözleşmede başka türlü kararlaştırmadıkça, acentenin görevlendirildiği yerde başka acente açamaz. Ticari işletmeyi ilgilendiren sözleşmeleri işleten adına yapabilmesi için yazılı olarak yetki verilmesi gerekir. Acente, kendisine verilen yetki belgesini Ticaret Siciline tescil ve ilan ettirmelidir. Tescil, acentenin işletmesinin kayıtlı bulunduğu sayfanın ilgili sütununa yapılır. Acente aşağıdaki sayılı hallerde sınırlı temsil yetkisine kanun gereği sahiptir:</a:t>
            </a:r>
          </a:p>
          <a:p>
            <a:pPr algn="just">
              <a:buFont typeface="Wingdings" panose="05000000000000000000" pitchFamily="2" charset="2"/>
              <a:buChar char="Ø"/>
            </a:pPr>
            <a:r>
              <a:rPr lang="tr-TR" sz="1600" i="1" dirty="0" smtClean="0"/>
              <a:t>	Acente aracılık ettiği veya tacir adına yaptığı sözleşmeyle ilgili her türlü ihbar, protesto hakkı koruyan beyanları tacir adına yapmaya, bütün beyanları da onun adına kabule yetkilidir.</a:t>
            </a:r>
          </a:p>
          <a:p>
            <a:pPr algn="just">
              <a:buFont typeface="Wingdings" panose="05000000000000000000" pitchFamily="2" charset="2"/>
              <a:buChar char="Ø"/>
            </a:pPr>
            <a:r>
              <a:rPr lang="tr-TR" sz="1600" i="1" dirty="0" smtClean="0"/>
              <a:t>	Acente, bedelini ödediği malları teslim almaya, kendisinin alıcıya teslim ettiği malların da bedelini almaya, bu malların bedelinde indirim yapmaya ve alıcıya ödeme süresi tanımaya yetkilidir.</a:t>
            </a:r>
          </a:p>
          <a:p>
            <a:pPr algn="just">
              <a:buFont typeface="Wingdings" panose="05000000000000000000" pitchFamily="2" charset="2"/>
              <a:buChar char="Ø"/>
            </a:pPr>
            <a:r>
              <a:rPr lang="tr-TR" sz="1600" i="1" dirty="0" smtClean="0"/>
              <a:t>	Acente, aracılık ettiği veya tacir adına yaptığı sözleşmelerden doğacak uyuşmazlıklar nedeni ile tacir adına dava açma yetkisine sahiptir. Müşteriler de bu tür uyuşmazlıklardan dolayı, tacir yerine acenteyi dava edebilirler.</a:t>
            </a:r>
          </a:p>
          <a:p>
            <a:pPr marL="0" indent="0" algn="just">
              <a:buNone/>
            </a:pPr>
            <a:endParaRPr lang="tr-TR" sz="1600" i="1"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88640"/>
            <a:ext cx="3000375"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954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Aşağıdaki hukuk kuralları Türk Ticaret Hukukunu(TTK) oluşturur.</a:t>
            </a:r>
          </a:p>
          <a:p>
            <a:pPr algn="just">
              <a:buFont typeface="Wingdings" panose="05000000000000000000" pitchFamily="2" charset="2"/>
              <a:buChar char="Ø"/>
            </a:pPr>
            <a:r>
              <a:rPr lang="tr-TR" sz="1600" i="1" dirty="0" smtClean="0"/>
              <a:t>	TTK‟ da yer alan hukuk kuralları,</a:t>
            </a:r>
          </a:p>
          <a:p>
            <a:pPr algn="just">
              <a:buFont typeface="Wingdings" panose="05000000000000000000" pitchFamily="2" charset="2"/>
              <a:buChar char="Ø"/>
            </a:pPr>
            <a:r>
              <a:rPr lang="tr-TR" sz="1600" i="1" dirty="0" smtClean="0"/>
              <a:t>	Bir ticari işletmeyi ilgilendiren işlemlere eylemlere ve işlere ilişkin olup başka kanunlarda yer alan özel kurallar,</a:t>
            </a:r>
          </a:p>
          <a:p>
            <a:pPr algn="just">
              <a:buFont typeface="Wingdings" panose="05000000000000000000" pitchFamily="2" charset="2"/>
              <a:buChar char="Ø"/>
            </a:pPr>
            <a:r>
              <a:rPr lang="tr-TR" sz="1600" i="1" dirty="0" smtClean="0"/>
              <a:t>	Ticari örf –adet kuralları genel hükümlerden önce uygulanır.</a:t>
            </a:r>
          </a:p>
          <a:p>
            <a:pPr marL="0" indent="0" algn="just">
              <a:buNone/>
            </a:pPr>
            <a:r>
              <a:rPr lang="tr-TR" sz="1600" i="1" dirty="0" smtClean="0"/>
              <a:t>	TTK, ticaretle ilgili işler için “ticari iş “ terimini kullanmış ve nelerin ticari iş olabileceğini  belirlemiştir.</a:t>
            </a:r>
          </a:p>
          <a:p>
            <a:pPr algn="just">
              <a:buFont typeface="Wingdings" panose="05000000000000000000" pitchFamily="2" charset="2"/>
              <a:buChar char="Ø"/>
            </a:pPr>
            <a:r>
              <a:rPr lang="tr-TR" sz="1600" b="1" i="1" dirty="0" smtClean="0"/>
              <a:t>	Bir ticari işletmeyi ilgilendiren bütün işlemler ve işler ticari iş sayılır. Ticari işletme</a:t>
            </a:r>
          </a:p>
          <a:p>
            <a:pPr marL="0" indent="0" algn="just">
              <a:buNone/>
            </a:pPr>
            <a:r>
              <a:rPr lang="tr-TR" sz="1600" i="1" dirty="0" smtClean="0"/>
              <a:t>•	Ticarethane,</a:t>
            </a:r>
          </a:p>
          <a:p>
            <a:pPr marL="0" indent="0" algn="just">
              <a:buNone/>
            </a:pPr>
            <a:r>
              <a:rPr lang="tr-TR" sz="1600" i="1" dirty="0" smtClean="0"/>
              <a:t>•	Fabrika,</a:t>
            </a:r>
          </a:p>
          <a:p>
            <a:pPr marL="0" indent="0" algn="just">
              <a:buNone/>
            </a:pPr>
            <a:r>
              <a:rPr lang="tr-TR" sz="1600" i="1" dirty="0" smtClean="0"/>
              <a:t>•	Ticari işletilen diğer müesseseler olarak üçe ayrılır.</a:t>
            </a:r>
          </a:p>
          <a:p>
            <a:pPr algn="just">
              <a:buFont typeface="Wingdings" panose="05000000000000000000" pitchFamily="2" charset="2"/>
              <a:buChar char="Ø"/>
            </a:pPr>
            <a:r>
              <a:rPr lang="tr-TR" sz="1600" b="1" i="1" dirty="0" smtClean="0"/>
              <a:t>	TTK‟ da düzenlenen hususlar ticari iş sayılır. Çek, poliçe, bono, taşıma işleri, sigorta sözleşmeleri kanunla düzenlenmiştir.</a:t>
            </a:r>
          </a:p>
          <a:p>
            <a:pPr algn="just">
              <a:buFont typeface="Wingdings" panose="05000000000000000000" pitchFamily="2" charset="2"/>
              <a:buChar char="Ø"/>
            </a:pPr>
            <a:r>
              <a:rPr lang="tr-TR" sz="1600" b="1" i="1" dirty="0" smtClean="0"/>
              <a:t>	Bir sözleşme, onu yapanlardan biri bakımından ticari iş sayılırsa diğer taraf için de ticari iş sayılır.</a:t>
            </a:r>
          </a:p>
          <a:p>
            <a:pPr marL="0" indent="0" algn="just">
              <a:buNone/>
            </a:pPr>
            <a:endParaRPr lang="tr-TR" sz="1600"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16632"/>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348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b="1" i="1" dirty="0" smtClean="0"/>
              <a:t>	4.5.	Komisyoncu</a:t>
            </a:r>
          </a:p>
          <a:p>
            <a:pPr marL="0" indent="0" algn="just">
              <a:buNone/>
            </a:pPr>
            <a:r>
              <a:rPr lang="tr-TR" sz="1600" i="1" dirty="0" smtClean="0"/>
              <a:t>	Ücret karşılığında kendi namına ve işleten hesabına kıymetli evrak ve menkul eşya alım satımını üstlenen kimselerdir. Komisyoncu acenteden farklı olarak bir tacire bağımlı halde çalışmaz. Sürekli irtibatta olduğu kişi sayısı fazladır.</a:t>
            </a:r>
          </a:p>
          <a:p>
            <a:pPr algn="just">
              <a:buFont typeface="Wingdings" panose="05000000000000000000" pitchFamily="2" charset="2"/>
              <a:buChar char="Ø"/>
            </a:pPr>
            <a:r>
              <a:rPr lang="tr-TR" sz="1600" i="1" dirty="0" smtClean="0"/>
              <a:t>	Alım-satım komisyonculuğu</a:t>
            </a:r>
          </a:p>
          <a:p>
            <a:pPr algn="just">
              <a:buFont typeface="Wingdings" panose="05000000000000000000" pitchFamily="2" charset="2"/>
              <a:buChar char="Ø"/>
            </a:pPr>
            <a:r>
              <a:rPr lang="tr-TR" sz="1600" i="1" dirty="0" smtClean="0"/>
              <a:t>	Taşıma işleri komisyonculuğu</a:t>
            </a:r>
          </a:p>
          <a:p>
            <a:pPr algn="just">
              <a:buFont typeface="Wingdings" panose="05000000000000000000" pitchFamily="2" charset="2"/>
              <a:buChar char="Ø"/>
            </a:pPr>
            <a:r>
              <a:rPr lang="tr-TR" sz="1600" i="1" dirty="0" smtClean="0"/>
              <a:t>	Gümrük komisyonculuğu olarak kanunla düzenlenmiştir. Komisyonculuk sözleşmesi Şu unsurlardan oluşmaktadır:</a:t>
            </a:r>
          </a:p>
          <a:p>
            <a:pPr algn="just">
              <a:buFont typeface="Wingdings" panose="05000000000000000000" pitchFamily="2" charset="2"/>
              <a:buChar char="Ø"/>
            </a:pPr>
            <a:r>
              <a:rPr lang="tr-TR" sz="1600" i="1" dirty="0" smtClean="0"/>
              <a:t>	Faaliyetin bir sözleşmeye dayanması; bu sözleşme Şekle tabi değildir açık, yazılı, sözlü yapılabilir. Konusu, kıymetli evrak veya menkul eşya alım-satımının üstlenilmesi olur.</a:t>
            </a:r>
          </a:p>
          <a:p>
            <a:pPr algn="just">
              <a:buFont typeface="Wingdings" panose="05000000000000000000" pitchFamily="2" charset="2"/>
              <a:buChar char="Ø"/>
            </a:pPr>
            <a:r>
              <a:rPr lang="tr-TR" sz="1600" i="1" dirty="0" smtClean="0"/>
              <a:t>	Kendi namına ve müvekkili hesabına hareket; faaliyet sırasında kendi namına ve müvekkili hesabına hareket etmelidir. Tellaldan ayrılan en önemli unsur budur.</a:t>
            </a:r>
          </a:p>
          <a:p>
            <a:pPr algn="just">
              <a:buFont typeface="Wingdings" panose="05000000000000000000" pitchFamily="2" charset="2"/>
              <a:buChar char="Ø"/>
            </a:pPr>
            <a:r>
              <a:rPr lang="tr-TR" sz="1600" i="1" dirty="0" smtClean="0"/>
              <a:t>	Ücret; komisyoncu bir ücret karşılığında faaliyet gösterir</a:t>
            </a:r>
          </a:p>
          <a:p>
            <a:pPr marL="0" indent="0" algn="just">
              <a:buNone/>
            </a:pPr>
            <a:endParaRPr lang="tr-TR" sz="1600" i="1"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457"/>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3673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Komisyon sözleşmesi, işin tamamlanması ile sona erer. Komisyon sözleşmesinden doğan tüm davalar beş yıllık zaman aşımına tabidir.</a:t>
            </a:r>
          </a:p>
          <a:p>
            <a:pPr marL="0" indent="0" algn="just">
              <a:buNone/>
            </a:pPr>
            <a:r>
              <a:rPr lang="tr-TR" sz="1600" i="1" dirty="0" smtClean="0"/>
              <a:t>Taşıma işleri komisyoncusu, ücret karşılığında kendi namına ve müvekkil hesabına eşya taşıtmayı meslek edinmiş olan kimsedir. Buna göre taşıma işleri komisyonculuğunun unsurları Şunlardır;</a:t>
            </a:r>
          </a:p>
          <a:p>
            <a:pPr algn="just">
              <a:buFont typeface="Wingdings" panose="05000000000000000000" pitchFamily="2" charset="2"/>
              <a:buChar char="Ø"/>
            </a:pPr>
            <a:r>
              <a:rPr lang="tr-TR" sz="1600" i="1" dirty="0" smtClean="0"/>
              <a:t>	Faaliyetin dayandığı ve konusu eşya taşıtma olan bir sözleşmenin varlığı karşılıklı irade açıklamaları ile kurulur, ayrıca eşyanın teslimine gerek yoktur.</a:t>
            </a:r>
          </a:p>
          <a:p>
            <a:pPr algn="just">
              <a:buFont typeface="Wingdings" panose="05000000000000000000" pitchFamily="2" charset="2"/>
              <a:buChar char="Ø"/>
            </a:pPr>
            <a:r>
              <a:rPr lang="tr-TR" sz="1600" i="1" dirty="0" smtClean="0"/>
              <a:t>	Komisyoncunun bu faaliyeti meslek edinmesi,</a:t>
            </a:r>
          </a:p>
          <a:p>
            <a:pPr algn="just">
              <a:buFont typeface="Wingdings" panose="05000000000000000000" pitchFamily="2" charset="2"/>
              <a:buChar char="Ø"/>
            </a:pPr>
            <a:r>
              <a:rPr lang="tr-TR" sz="1600" i="1" dirty="0" smtClean="0"/>
              <a:t>	Komisyoncunun bu faaliyeti kendi namına ve müvekkili hesabına yürütmesi,</a:t>
            </a:r>
          </a:p>
          <a:p>
            <a:pPr algn="just">
              <a:buFont typeface="Wingdings" panose="05000000000000000000" pitchFamily="2" charset="2"/>
              <a:buChar char="Ø"/>
            </a:pPr>
            <a:r>
              <a:rPr lang="tr-TR" sz="1600" i="1" dirty="0" smtClean="0"/>
              <a:t>	Taşıma işleri komisyoncusunun işini ücret karşılığı yapmasıdır.</a:t>
            </a:r>
          </a:p>
          <a:p>
            <a:pPr marL="0" indent="0" algn="just">
              <a:buNone/>
            </a:pPr>
            <a:r>
              <a:rPr lang="tr-TR" sz="1600" i="1" dirty="0" smtClean="0"/>
              <a:t>	Taşıma işleri komisyonculuğu yapabilmek için Bakanlıktan yetki belgesi alınması zorunludur. Taşıma komisyonculuğundan doğan bütün davalar bir yıllık zaman aşımı süresine tabidir.</a:t>
            </a:r>
          </a:p>
          <a:p>
            <a:pPr marL="0" indent="0" algn="just">
              <a:buNone/>
            </a:pPr>
            <a:r>
              <a:rPr lang="tr-TR" sz="1600" i="1" dirty="0" smtClean="0"/>
              <a:t>	Gümrük komisyonculuğu, eşyanın ithal, ihraç ve transit gümrük işlemlerini gümrük idareleri nezdinde vekâleten takip eden kişilerdir.</a:t>
            </a:r>
          </a:p>
          <a:p>
            <a:pPr marL="0" indent="0" algn="just">
              <a:buNone/>
            </a:pPr>
            <a:endParaRPr lang="tr-TR" sz="1600" i="1"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8987"/>
            <a:ext cx="2705472" cy="163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8276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5. TİCARİ DEFTERLER VE KIYMETLİ EVRAK HUKUKU</a:t>
            </a:r>
          </a:p>
          <a:p>
            <a:pPr marL="0" indent="0" algn="just">
              <a:buNone/>
            </a:pPr>
            <a:r>
              <a:rPr lang="tr-TR" sz="1600" i="1" dirty="0" smtClean="0"/>
              <a:t>	Defter tutmak, tacir için bir ihtiyaçtır. Defterler işletmelerin iktisadi ve mali durumunu, borç-alacak ilişkilerini ve her iş yılı içinde elde edilen sonuçları tespit etme imkânı verir. Böylelikle, işletme durumunun değerlendirilmesi ve ileriye dönük işletme faaliyetlerinin yönlendirilmesi söz konusu olabilir.</a:t>
            </a:r>
          </a:p>
          <a:p>
            <a:pPr marL="0" indent="0" algn="just">
              <a:buNone/>
            </a:pPr>
            <a:r>
              <a:rPr lang="tr-TR" sz="1600" i="1" dirty="0" smtClean="0"/>
              <a:t>	</a:t>
            </a:r>
            <a:r>
              <a:rPr lang="tr-TR" sz="1600" b="1" i="1" dirty="0" smtClean="0"/>
              <a:t>Defter tutma</a:t>
            </a:r>
            <a:r>
              <a:rPr lang="tr-TR" sz="1600" i="1" dirty="0" smtClean="0"/>
              <a:t>; işletme sahibi tacir yanında alacaklar, Şirket ortakları ve kamu düzeni açısından yararlı ve gereklidir. Defter tutularak işletmenin finansal durumu hakkında bilgi sahibi olunur ve işletme için hayati önem taşıyan kararlar gereken yer ve zamanda alınabilir.</a:t>
            </a:r>
          </a:p>
          <a:p>
            <a:pPr marL="0" indent="0" algn="just">
              <a:buNone/>
            </a:pPr>
            <a:r>
              <a:rPr lang="tr-TR" sz="1600" i="1" dirty="0" smtClean="0"/>
              <a:t>	Tasfiye ve iflasın açılması, sermaye artırımı, vergilendirmede esas alınacak matrah, iflasın niteliğinin belirlenmesi ve ticari işlerle ilgili ispat kuvvetinin varlığı, tutulan defterlere ve içeriğe bakılarak tespit edilecek işlerin örneğini teşkil eder.</a:t>
            </a:r>
          </a:p>
          <a:p>
            <a:pPr marL="0" indent="0" algn="just">
              <a:buNone/>
            </a:pPr>
            <a:endParaRPr lang="tr-TR" sz="1600" i="1"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581128"/>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420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74042"/>
          </a:xfrm>
        </p:spPr>
        <p:txBody>
          <a:bodyPr>
            <a:normAutofit fontScale="90000"/>
          </a:bodyPr>
          <a:lstStyle/>
          <a:p>
            <a:endParaRPr lang="tr-TR" dirty="0"/>
          </a:p>
        </p:txBody>
      </p:sp>
      <p:sp>
        <p:nvSpPr>
          <p:cNvPr id="3" name="İçerik Yer Tutucusu 2"/>
          <p:cNvSpPr>
            <a:spLocks noGrp="1"/>
          </p:cNvSpPr>
          <p:nvPr>
            <p:ph idx="1"/>
          </p:nvPr>
        </p:nvSpPr>
        <p:spPr>
          <a:xfrm>
            <a:off x="457200" y="1052736"/>
            <a:ext cx="8229600" cy="5073427"/>
          </a:xfrm>
        </p:spPr>
        <p:txBody>
          <a:bodyPr>
            <a:normAutofit/>
          </a:bodyPr>
          <a:lstStyle/>
          <a:p>
            <a:pPr marL="0" indent="0" algn="just">
              <a:buNone/>
            </a:pPr>
            <a:r>
              <a:rPr lang="tr-TR" sz="1600" i="1" dirty="0" smtClean="0"/>
              <a:t>	</a:t>
            </a:r>
            <a:r>
              <a:rPr lang="tr-TR" sz="1600" b="1" i="1" dirty="0" smtClean="0"/>
              <a:t>5.1.	Ticari Defterler</a:t>
            </a:r>
          </a:p>
          <a:p>
            <a:pPr marL="0" indent="0" algn="just">
              <a:buNone/>
            </a:pPr>
            <a:r>
              <a:rPr lang="tr-TR" sz="1600" i="1" dirty="0" smtClean="0"/>
              <a:t>	Defter tutulması, tacirin iradesine bırakılmamış, kanuni bir yükümlülük olarak öngörülmüştür. Bu yükümlülük tacir sıfatının kazanılması ile başlamakta ve kaybedilmesi ile sona ermektedir. Bu yükümlülük tacirin bizzat kendisi tarafından yerine getirilmelidir. Tacir bunu yerine getirirken yardımcı kullansa dahi bu defterleri bizzat tutmuş sayılır ve doğacak sorumluluk da kendisine ait olur.</a:t>
            </a:r>
          </a:p>
          <a:p>
            <a:pPr marL="0" indent="0" algn="just">
              <a:buNone/>
            </a:pPr>
            <a:r>
              <a:rPr lang="tr-TR" sz="1600" i="1" dirty="0" smtClean="0"/>
              <a:t>	Tutulması zorunlu olan defterler, tacirin çeşidine göre farklılık gösterir.</a:t>
            </a:r>
          </a:p>
          <a:p>
            <a:pPr marL="0" indent="0" algn="just">
              <a:buNone/>
            </a:pPr>
            <a:endParaRPr lang="tr-TR" sz="1600" i="1" dirty="0" smtClean="0"/>
          </a:p>
          <a:p>
            <a:pPr marL="0" indent="0" algn="just">
              <a:buNone/>
            </a:pPr>
            <a:r>
              <a:rPr lang="tr-TR" sz="1600" i="1" dirty="0" smtClean="0"/>
              <a:t> </a:t>
            </a:r>
          </a:p>
          <a:p>
            <a:pPr marL="0" indent="0" algn="just">
              <a:buNone/>
            </a:pPr>
            <a:endParaRPr lang="tr-TR" sz="1600" i="1"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88" y="3140968"/>
            <a:ext cx="7032625"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488" y="4725144"/>
            <a:ext cx="279082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9771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Gerçek kişi tacir yevmiye defteri, defteri kebir, envanter defteri, ve işletmenin mahiyetinin gerekli kıldığı diğer tüm defterleri tutmak zorundadır.</a:t>
            </a:r>
          </a:p>
          <a:p>
            <a:pPr marL="0" indent="0" algn="just">
              <a:buNone/>
            </a:pPr>
            <a:endParaRPr lang="tr-TR" sz="1600" i="1" dirty="0" smtClean="0"/>
          </a:p>
          <a:p>
            <a:pPr marL="0" indent="0" algn="just">
              <a:buNone/>
            </a:pPr>
            <a:endParaRPr lang="tr-TR" sz="1600" i="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563" y="2276872"/>
            <a:ext cx="2428875"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60649"/>
            <a:ext cx="3048000"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9995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457200" y="1052736"/>
            <a:ext cx="8229600" cy="5073427"/>
          </a:xfrm>
        </p:spPr>
        <p:txBody>
          <a:bodyPr>
            <a:normAutofit fontScale="85000" lnSpcReduction="20000"/>
          </a:bodyPr>
          <a:lstStyle/>
          <a:p>
            <a:pPr marL="0" indent="0" algn="just">
              <a:buNone/>
            </a:pPr>
            <a:r>
              <a:rPr lang="tr-TR" sz="1600" i="1" dirty="0" smtClean="0"/>
              <a:t>	Tüzel kişi tacir, gerçek kişi tacirin tutmak zorunda olduğu üç defter dışında, karar defteri ile işletmenin mahiyetinin gerekli kıldığı diğer tüm defterleri tutmak zorundadır. Tüzel kişi tacir, gerçek kişi tacirin aksine sadece işletme defteri ile yetinemez.</a:t>
            </a:r>
          </a:p>
          <a:p>
            <a:pPr marL="0" indent="0" algn="just">
              <a:buNone/>
            </a:pPr>
            <a:r>
              <a:rPr lang="tr-TR" sz="1600" i="1" dirty="0" smtClean="0"/>
              <a:t>Kanun koyucu defter içeriklerinin nasıl olması gerektiğini ayrı ayrı düzenlemiştir:</a:t>
            </a:r>
          </a:p>
          <a:p>
            <a:pPr algn="just">
              <a:buFont typeface="Wingdings" panose="05000000000000000000" pitchFamily="2" charset="2"/>
              <a:buChar char="Ø"/>
            </a:pPr>
            <a:r>
              <a:rPr lang="tr-TR" sz="1600" i="1" dirty="0" smtClean="0"/>
              <a:t>	</a:t>
            </a:r>
            <a:r>
              <a:rPr lang="tr-TR" sz="1600" b="1" i="1" dirty="0" smtClean="0"/>
              <a:t>Yevmiye defteri</a:t>
            </a:r>
            <a:r>
              <a:rPr lang="tr-TR" sz="1600" i="1" dirty="0" smtClean="0"/>
              <a:t>; kayda geçirilmesi gereken işlemleri belgelerden çıkararak tarih sırası ile madde halinde tertipli olarak yazılan defterdir. Bu deftere geçirilecek kayıtlar haklı sebep olmadıkça on günden fazla geciktirilemez. Bu defter yeni senenin en geç ocak ayının sonuna kadar notere ibraz edilmeli ve son kaydın altına “görülmüştür” sözü yazılarak mühür ve imza ile onaylattırılmalıdır.</a:t>
            </a:r>
          </a:p>
          <a:p>
            <a:pPr algn="just">
              <a:buFont typeface="Wingdings" panose="05000000000000000000" pitchFamily="2" charset="2"/>
              <a:buChar char="Ø"/>
            </a:pPr>
            <a:r>
              <a:rPr lang="tr-TR" sz="1600" i="1" dirty="0" smtClean="0"/>
              <a:t>	</a:t>
            </a:r>
            <a:r>
              <a:rPr lang="tr-TR" sz="1600" b="1" i="1" dirty="0" smtClean="0"/>
              <a:t>Defteri kebir; </a:t>
            </a:r>
            <a:r>
              <a:rPr lang="tr-TR" sz="1600" i="1" dirty="0" smtClean="0"/>
              <a:t>yevmiye defterine geçirilmiş olan işlemleri buradan alarak sistemli Şekilde hesaplara dağıtan ve </a:t>
            </a:r>
            <a:r>
              <a:rPr lang="tr-TR" sz="1600" i="1" dirty="0" err="1" smtClean="0"/>
              <a:t>tasnifli</a:t>
            </a:r>
            <a:r>
              <a:rPr lang="tr-TR" sz="1600" i="1" dirty="0" smtClean="0"/>
              <a:t> olarak bu hesaplarda toplayan defterdir. Defteri kebir ciltli ve müteselsil sıra numaralı olmalıdır.</a:t>
            </a:r>
          </a:p>
          <a:p>
            <a:pPr algn="just">
              <a:buFont typeface="Wingdings" panose="05000000000000000000" pitchFamily="2" charset="2"/>
              <a:buChar char="Ø"/>
            </a:pPr>
            <a:r>
              <a:rPr lang="tr-TR" sz="1600" i="1" dirty="0" smtClean="0"/>
              <a:t>	</a:t>
            </a:r>
            <a:r>
              <a:rPr lang="tr-TR" sz="1600" b="1" i="1" dirty="0" smtClean="0"/>
              <a:t>Envanter defteri; </a:t>
            </a:r>
            <a:r>
              <a:rPr lang="tr-TR" sz="1600" i="1" dirty="0" smtClean="0"/>
              <a:t>işletmenin açılış tarihinde ve daha sonra her iş yılı sonunda çıkarılan envanter ve bilançoların kaydedildiği defterdir. </a:t>
            </a:r>
            <a:r>
              <a:rPr lang="tr-TR" sz="1600" i="1" dirty="0" err="1" smtClean="0"/>
              <a:t>Envanterçıkarmak</a:t>
            </a:r>
            <a:r>
              <a:rPr lang="tr-TR" sz="1600" i="1" dirty="0" smtClean="0"/>
              <a:t>, saymak, ölçmek, tartmak, değerlendirmek suretiyle alacakları-borçları kesin bir Şekilde ayrıntılı tespit etmektir. Bilanço, envanterde gösterilen kıymetlerin tasnifi ve karşılıklı olarak değerleri itibariyle tertiplenmiş özetidir. İŞ yılı altı aydan az, on iki aydan çok </a:t>
            </a:r>
            <a:r>
              <a:rPr lang="tr-TR" sz="1600" i="1" dirty="0" err="1" smtClean="0"/>
              <a:t>olamaz.İŞ</a:t>
            </a:r>
            <a:r>
              <a:rPr lang="tr-TR" sz="1600" i="1" dirty="0" smtClean="0"/>
              <a:t> yılı sonu için çıkarılacak envanter ve bilançolar gelecek iş yılının ilk üç ayı içinde tamamlanmış olmalıdır.</a:t>
            </a:r>
          </a:p>
          <a:p>
            <a:pPr algn="just">
              <a:buFont typeface="Wingdings" panose="05000000000000000000" pitchFamily="2" charset="2"/>
              <a:buChar char="Ø"/>
            </a:pPr>
            <a:r>
              <a:rPr lang="tr-TR" sz="1600" i="1" dirty="0" smtClean="0"/>
              <a:t>	</a:t>
            </a:r>
            <a:r>
              <a:rPr lang="tr-TR" sz="1600" b="1" i="1" dirty="0" smtClean="0"/>
              <a:t>İşletme defteri; </a:t>
            </a:r>
            <a:r>
              <a:rPr lang="tr-TR" sz="1600" i="1" dirty="0" smtClean="0"/>
              <a:t>yukarıdaki üç defteri tutmak açısından yeterli olmayan tacirin tutmak zorunda olduğu defterdir. Sol tarafa masraf, sağ tarafa hasılat yazılır. İşletme defteri tutanlar, bilanço esasına göre defter </a:t>
            </a:r>
            <a:r>
              <a:rPr lang="tr-TR" sz="1600" i="1" dirty="0" err="1" smtClean="0"/>
              <a:t>tuttanların</a:t>
            </a:r>
            <a:r>
              <a:rPr lang="tr-TR" sz="1600" i="1" dirty="0" smtClean="0"/>
              <a:t> çıkarmış olduğu bilanço yerine, her iş yılı sonunda işletme hesabı hulasası çıkarmak zorundadırlar.</a:t>
            </a:r>
          </a:p>
          <a:p>
            <a:pPr algn="just">
              <a:buFont typeface="Wingdings" panose="05000000000000000000" pitchFamily="2" charset="2"/>
              <a:buChar char="Ø"/>
            </a:pPr>
            <a:r>
              <a:rPr lang="tr-TR" sz="1600" i="1" dirty="0" smtClean="0"/>
              <a:t>	</a:t>
            </a:r>
            <a:r>
              <a:rPr lang="tr-TR" sz="1600" b="1" i="1" dirty="0" smtClean="0"/>
              <a:t>Karar defteri; </a:t>
            </a:r>
            <a:r>
              <a:rPr lang="tr-TR" sz="1600" i="1" dirty="0" smtClean="0"/>
              <a:t>tüzel kişi tacirler tarafından tutulan, genel kurul, ortaklar kurulu veya yönetim kurulu toplantıları sonucunda alınan kararların geçirildiği defterdir.</a:t>
            </a:r>
          </a:p>
          <a:p>
            <a:pPr algn="just">
              <a:buFont typeface="Wingdings" panose="05000000000000000000" pitchFamily="2" charset="2"/>
              <a:buChar char="Ø"/>
            </a:pPr>
            <a:r>
              <a:rPr lang="tr-TR" sz="1600" i="1" dirty="0" smtClean="0"/>
              <a:t>	</a:t>
            </a:r>
            <a:r>
              <a:rPr lang="tr-TR" sz="1600" b="1" i="1" dirty="0" smtClean="0"/>
              <a:t>Diğer defterler; </a:t>
            </a:r>
            <a:r>
              <a:rPr lang="tr-TR" sz="1600" i="1" dirty="0" smtClean="0"/>
              <a:t>tacir, yukarıdaki defterler dışında işletmenin mahiyetinin gerekli kıldığı diğer tüm defterleri tutmak zorundadır. Bunlar VUK uyarınca  tutulan imalat defteri, bitim işleri defteri, istihsal defteri, damga resmi kayıtları defteri, nakliyat vergisi defteri, ambar defteri, </a:t>
            </a:r>
            <a:r>
              <a:rPr lang="tr-TR" sz="1600" i="1" dirty="0" err="1" smtClean="0"/>
              <a:t>Ai‟lerdeki</a:t>
            </a:r>
            <a:r>
              <a:rPr lang="tr-TR" sz="1600" i="1" dirty="0" smtClean="0"/>
              <a:t> pay defterleri, tahvil sahipleri defteri, </a:t>
            </a:r>
            <a:r>
              <a:rPr lang="tr-TR" sz="1600" i="1" dirty="0" err="1" smtClean="0"/>
              <a:t>varant</a:t>
            </a:r>
            <a:r>
              <a:rPr lang="tr-TR" sz="1600" i="1" dirty="0" smtClean="0"/>
              <a:t> defteri…</a:t>
            </a:r>
          </a:p>
          <a:p>
            <a:pPr marL="0" indent="0" algn="just">
              <a:buNone/>
            </a:pPr>
            <a:endParaRPr lang="tr-TR" sz="1600" i="1" dirty="0" smtClean="0"/>
          </a:p>
          <a:p>
            <a:pPr marL="0" indent="0" algn="just">
              <a:buNone/>
            </a:pPr>
            <a:endParaRPr lang="tr-TR" sz="1600" i="1"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88640"/>
            <a:ext cx="282892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100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Defterler kullanılmaya başlanmadan önce ticari işletmenin bulunduğu yerin Ticaret Sicili memurluğuna veya notere tasdik ve imza ettirilir. Sicil memuru veya noter, defterlerin kaç sayfadan ibaret olduğunu ilk ve son sayfaya yazarak resmi mühür ve imzasıyla tasdik eder. Ticaret sicil memuruna verilen defterler onaylanarak tacire iade eldir. Bu işlem yapılmazsa tacirin defterleri kendi lehine delil olamaz.</a:t>
            </a:r>
          </a:p>
          <a:p>
            <a:pPr marL="0" indent="0" algn="just">
              <a:buNone/>
            </a:pPr>
            <a:endParaRPr lang="tr-TR" sz="1600" i="1" dirty="0" smtClean="0"/>
          </a:p>
          <a:p>
            <a:pPr marL="0" indent="0" algn="just">
              <a:buNone/>
            </a:pPr>
            <a:r>
              <a:rPr lang="tr-TR" sz="1600" i="1" dirty="0" smtClean="0"/>
              <a:t>	Defterler açık ve kolay anlaşılır Şekilde, doğru, eksiksiz, Türkçe ve Türk parasıyla tutulmuş olmalıdır.</a:t>
            </a:r>
          </a:p>
          <a:p>
            <a:pPr marL="0" indent="0" algn="just">
              <a:buNone/>
            </a:pPr>
            <a:endParaRPr lang="tr-TR" sz="1600" i="1" dirty="0" smtClean="0"/>
          </a:p>
          <a:p>
            <a:pPr marL="0" indent="0" algn="just">
              <a:buNone/>
            </a:pPr>
            <a:r>
              <a:rPr lang="tr-TR" sz="1600" i="1" dirty="0" smtClean="0"/>
              <a:t>	Tacir ticari defterlerini, mektup, yazı, fatura, senet gibi belgeleri, sözleşmeleri, mahkeme ilamlarını… düzenli bir Şekilde saklamalıdır. Bu yükümün süresi on yıldır. Bu süre, defterler için son kayıt tarihinden ve belgeler için tarihlerinden itibaren işlemeye başlar.</a:t>
            </a:r>
          </a:p>
          <a:p>
            <a:pPr marL="0" indent="0" algn="just">
              <a:buNone/>
            </a:pPr>
            <a:r>
              <a:rPr lang="tr-TR" sz="1600" i="1" dirty="0" smtClean="0"/>
              <a:t>Ticari defterler, bazı Şartların gerçekleşmesi halinde, taraflar arası ihtilaflarda ispat aracı (delil) olarak kullanılır. Bu defter, sahibinin lehine olabileceği gibi aleyhine de olabilir</a:t>
            </a:r>
            <a:endParaRPr lang="tr-TR" sz="1600" i="1"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88640"/>
            <a:ext cx="364807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326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5.2.	Cari hesap</a:t>
            </a:r>
          </a:p>
          <a:p>
            <a:pPr marL="0" indent="0" algn="just">
              <a:buNone/>
            </a:pPr>
            <a:r>
              <a:rPr lang="tr-TR" sz="1600" i="1" dirty="0" smtClean="0"/>
              <a:t>	Aralarında sürekli iş ilişkisi bulunan kişiler kimi zaman alacaklı, kimi zaman borçlu duruma gelirler. Bunlardan her birinin alacaklı olduğu zaman alacağının ödenmesini  istemesi, borçlu olunca da öbür tarafın ondan bu borcu ödemesini istemesi uygun ve pratik değildir. Bunu önlemek için uygulamada “cari hesap” adı verilen bir kayıt sistemi geliştirilmiştir.</a:t>
            </a:r>
          </a:p>
          <a:p>
            <a:pPr marL="0" indent="0" algn="just">
              <a:buNone/>
            </a:pPr>
            <a:r>
              <a:rPr lang="tr-TR" sz="1600" i="1" dirty="0" smtClean="0"/>
              <a:t>	Sürekli ilişkide bulunan kişiler, alacaklarını ayrı ayrı istemek yerine alacak ve borç kalemleri halinde bir hesaba geçirmeyi ve daha sonra kararlaştırdıkları günde karşılıklı borç ve alacakları takas ederek, yanlardan biri bakımından borç öteki bakımından alacak olarak ortaya çıkacak farkın ödenmesi üzerinde anlaşırlar. Karşılıklı alacak ve borçların böyle bir hesaba geçirilmesine ilişkin sözleşmeye “cari hesap sözleşmesi” denir.</a:t>
            </a:r>
          </a:p>
          <a:p>
            <a:pPr marL="0" indent="0" algn="just">
              <a:buNone/>
            </a:pPr>
            <a:r>
              <a:rPr lang="tr-TR" sz="1600" i="1" dirty="0" smtClean="0"/>
              <a:t>	Günümüzde bu sözleşmeler en çok banka ile müşteri arasında görülmektedir. Örneğin bankada açılan mevduat hesabı, bankanın müşterisine bir kredi limiti tanıyarak açtığı hesaplar hukuk açısından bu sözleşmeye dayanan cari hesaplardır.</a:t>
            </a:r>
          </a:p>
          <a:p>
            <a:pPr marL="0" indent="0" algn="just">
              <a:buNone/>
            </a:pPr>
            <a:r>
              <a:rPr lang="tr-TR" sz="1600" i="1" dirty="0" smtClean="0"/>
              <a:t>	</a:t>
            </a:r>
            <a:r>
              <a:rPr lang="tr-TR" sz="1600" b="1" i="1" dirty="0" smtClean="0"/>
              <a:t>Kanun cari hesap sözleşmesini Şöyle tanımlamıştır: </a:t>
            </a:r>
            <a:r>
              <a:rPr lang="tr-TR" sz="1600" i="1" dirty="0" smtClean="0"/>
              <a:t>İki kişinin para, mal, hizmet ve diğer hususlardan dolayı birbirlerindeki alacaklarını ayrı ayrı istemeden karşılıklı olarak vazgeçip, bunları kalem </a:t>
            </a:r>
            <a:r>
              <a:rPr lang="tr-TR" sz="1600" i="1" dirty="0" err="1" smtClean="0"/>
              <a:t>kalem</a:t>
            </a:r>
            <a:r>
              <a:rPr lang="tr-TR" sz="1600" i="1" dirty="0" smtClean="0"/>
              <a:t> borç ve alacak biçimine çevirerek, hesabın kesilmesinden çıkacak bakiyeyi isteyebileceklerine ilişkin olan sözleşmedir(TK.87). Bu sözleşmenin yazılı olarak yapılması gerekir.</a:t>
            </a:r>
          </a:p>
          <a:p>
            <a:pPr marL="0" indent="0" algn="just">
              <a:buNone/>
            </a:pPr>
            <a:endParaRPr lang="tr-TR" sz="1600" i="1"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0"/>
            <a:ext cx="2143125"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6308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10000"/>
          </a:bodyPr>
          <a:lstStyle/>
          <a:p>
            <a:pPr marL="0" indent="0" algn="just">
              <a:buNone/>
            </a:pPr>
            <a:r>
              <a:rPr lang="tr-TR" sz="1600" i="1" dirty="0" smtClean="0"/>
              <a:t>	</a:t>
            </a:r>
            <a:r>
              <a:rPr lang="tr-TR" sz="1600" b="1" i="1" dirty="0" smtClean="0"/>
              <a:t>Sözleşmeyle açılan cari hesap ilişkisinde aşağıdaki kurallar uygulanır;</a:t>
            </a:r>
          </a:p>
          <a:p>
            <a:pPr algn="just">
              <a:buFont typeface="Wingdings" panose="05000000000000000000" pitchFamily="2" charset="2"/>
              <a:buChar char="Ø"/>
            </a:pPr>
            <a:r>
              <a:rPr lang="tr-TR" sz="1600" i="1" dirty="0" smtClean="0"/>
              <a:t>	Cari hesaba geçirilen alacakların ödenmesi, sözleşme sürdükçe ayrıca istenemez.</a:t>
            </a:r>
          </a:p>
          <a:p>
            <a:pPr algn="just">
              <a:buFont typeface="Wingdings" panose="05000000000000000000" pitchFamily="2" charset="2"/>
              <a:buChar char="Ø"/>
            </a:pPr>
            <a:r>
              <a:rPr lang="tr-TR" sz="1600" i="1" dirty="0" smtClean="0"/>
              <a:t>	Cari hesabın yanlarından birinin alacaklısı olan üçüncü kişi, onun cari hesaba geçirilmiş alacağını haciz ettiremez.</a:t>
            </a:r>
          </a:p>
          <a:p>
            <a:pPr algn="just">
              <a:buFont typeface="Wingdings" panose="05000000000000000000" pitchFamily="2" charset="2"/>
              <a:buChar char="Ø"/>
            </a:pPr>
            <a:r>
              <a:rPr lang="tr-TR" sz="1600" i="1" dirty="0" smtClean="0"/>
              <a:t>	Hesaba geçirilmiş alacaklar hakkında zaman aşımı işlemez.</a:t>
            </a:r>
          </a:p>
          <a:p>
            <a:pPr algn="just">
              <a:buFont typeface="Wingdings" panose="05000000000000000000" pitchFamily="2" charset="2"/>
              <a:buChar char="Ø"/>
            </a:pPr>
            <a:r>
              <a:rPr lang="tr-TR" sz="1600" i="1" dirty="0" smtClean="0"/>
              <a:t>	Sözleşme sürdükçe, sözleşmede gösterilen ya da ticari adetlere göre belli olan dönemler sonunda hesaba geçirilmiş olan alacak ve borç kalemleri arasındaki fark saptanarak cari fark kapatılır. Fark, hangi taraf için alacak niteliğinde ise ona göre hesaba işlenip cari hesaba devam olunur. Her takvim yılı bir hesap dönemi sayılır ve yılın son günü hesap kapatma işlemi yapılır.</a:t>
            </a:r>
          </a:p>
          <a:p>
            <a:pPr algn="just">
              <a:buFont typeface="Wingdings" panose="05000000000000000000" pitchFamily="2" charset="2"/>
              <a:buChar char="Ø"/>
            </a:pPr>
            <a:r>
              <a:rPr lang="tr-TR" sz="1600" i="1" dirty="0" smtClean="0"/>
              <a:t>	Hesap dönemi sonunda cari hesabı tutmakta olan taraf, hesaplanan farkı gösteren bir cetveli öbür tarafa göndermekle yükümlüdür. Sonuca bir ay içinde itiraz edilebilir.</a:t>
            </a:r>
          </a:p>
          <a:p>
            <a:pPr algn="just">
              <a:buFont typeface="Wingdings" panose="05000000000000000000" pitchFamily="2" charset="2"/>
              <a:buChar char="Ø"/>
            </a:pPr>
            <a:r>
              <a:rPr lang="tr-TR" sz="1600" i="1" dirty="0" smtClean="0"/>
              <a:t>	Her hesap dönemi sonunda hesaplanan bakiye, daha önce hesaba geçirilmiş olan kalemlerin yerini alır ve cari hesaba yeni kalemlerin yazılması ile devam olunur.</a:t>
            </a:r>
          </a:p>
          <a:p>
            <a:pPr algn="just">
              <a:buFont typeface="Wingdings" panose="05000000000000000000" pitchFamily="2" charset="2"/>
              <a:buChar char="Ø"/>
            </a:pPr>
            <a:r>
              <a:rPr lang="tr-TR" sz="1600" i="1" dirty="0" smtClean="0"/>
              <a:t>	Cari hesaba geçirilen alacak kalemlerinin her birine faiz işlenir.</a:t>
            </a:r>
          </a:p>
          <a:p>
            <a:pPr algn="just">
              <a:buFont typeface="Wingdings" panose="05000000000000000000" pitchFamily="2" charset="2"/>
              <a:buChar char="Ø"/>
            </a:pPr>
            <a:r>
              <a:rPr lang="tr-TR" sz="1600" i="1" dirty="0" smtClean="0"/>
              <a:t>	Sözleşme sonlanınca, cari hesabın bakiyesi bulunur, buna hesabın kesilmesi denir. Hesap bakiyesini, hangi yan borçlu ise onun ödemesi gerekir.</a:t>
            </a:r>
          </a:p>
          <a:p>
            <a:pPr algn="just">
              <a:buFont typeface="Wingdings" panose="05000000000000000000" pitchFamily="2" charset="2"/>
              <a:buChar char="Ø"/>
            </a:pPr>
            <a:r>
              <a:rPr lang="tr-TR" sz="1600" i="1" dirty="0" smtClean="0"/>
              <a:t>	Cari hesaba geçirilen alacak kalemlerinden her biriyle ilgili olarak dava açıp onun haksız veya yanlış olduğunu ileri sürmek mümkündür</a:t>
            </a:r>
          </a:p>
          <a:p>
            <a:pPr marL="0" indent="0" algn="just">
              <a:buNone/>
            </a:pPr>
            <a:endParaRPr lang="tr-TR" sz="1600" i="1"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88640"/>
            <a:ext cx="30765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2554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1600" i="1" dirty="0" smtClean="0"/>
              <a:t>	Cari hesap sözleşmesi aşağıdaki nedenlerden biri gerçekleştiğinde sona erer:</a:t>
            </a:r>
          </a:p>
          <a:p>
            <a:pPr marL="0" indent="0" algn="just">
              <a:buNone/>
            </a:pPr>
            <a:r>
              <a:rPr lang="tr-TR" sz="1600" i="1" dirty="0" smtClean="0"/>
              <a:t>	Sözleşmedeki  sürenin geçmesi,</a:t>
            </a:r>
          </a:p>
          <a:p>
            <a:pPr marL="0" indent="0" algn="just">
              <a:buNone/>
            </a:pPr>
            <a:r>
              <a:rPr lang="tr-TR" sz="1600" i="1" dirty="0" smtClean="0"/>
              <a:t>	Süre belirtilmemişse, yanlardan biri istediği zaman,</a:t>
            </a:r>
          </a:p>
          <a:p>
            <a:pPr marL="0" indent="0" algn="just">
              <a:buNone/>
            </a:pPr>
            <a:r>
              <a:rPr lang="tr-TR" sz="1600" i="1" dirty="0" smtClean="0"/>
              <a:t>	Yanlardan birinin iflasına karar verilmişse,</a:t>
            </a:r>
          </a:p>
          <a:p>
            <a:pPr marL="0" indent="0" algn="just">
              <a:buNone/>
            </a:pPr>
            <a:r>
              <a:rPr lang="tr-TR" sz="1600" i="1" dirty="0" smtClean="0"/>
              <a:t>	Yanlardan biri ölürse, onun yerine geçenler 10 gün önce haber vererek sözleşmeyi feshedebilirler.</a:t>
            </a:r>
          </a:p>
          <a:p>
            <a:pPr marL="0" indent="0" algn="just">
              <a:buNone/>
            </a:pPr>
            <a:r>
              <a:rPr lang="tr-TR" sz="1600" i="1" dirty="0" smtClean="0"/>
              <a:t>	Cari hesap sözleşmesi haksız olarak cari hesaba geçirilmiş olan kalemlere veya mükerrer kayıtlara ilişkin bulunan davalar beş yıllık zaman aşımı süresine tabidir (TK.99).</a:t>
            </a:r>
          </a:p>
          <a:p>
            <a:pPr marL="0" indent="0" algn="just">
              <a:buNone/>
            </a:pPr>
            <a:endParaRPr lang="tr-TR" sz="1600" i="1" dirty="0" smtClean="0"/>
          </a:p>
          <a:p>
            <a:pPr marL="0" indent="0" algn="just">
              <a:buNone/>
            </a:pPr>
            <a:endParaRPr lang="tr-TR" sz="1600" i="1" dirty="0"/>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005064"/>
            <a:ext cx="218122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9901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1.2.	Ticari işletme</a:t>
            </a:r>
          </a:p>
          <a:p>
            <a:pPr marL="0" indent="0" algn="just">
              <a:buNone/>
            </a:pPr>
            <a:r>
              <a:rPr lang="tr-TR" sz="1600" i="1" dirty="0" smtClean="0"/>
              <a:t>	Ekonomik yarar elde etme amacıyla sürekli olarak ekonomik faaliyetlerde bulunmak üzere, emek ve sermayenin örgütlenmesi yoluyla oluşturulan ticarethane, fabrika veya ticari Şekilde işletilen diğer müesseseler ticari işletme sayılır. Bu üç işletme türünden birine girmeyen ekonomik işletmeler, ticari işletme kavramı dışında kalır</a:t>
            </a:r>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algn="just">
              <a:buFont typeface="Wingdings" panose="05000000000000000000" pitchFamily="2" charset="2"/>
              <a:buChar char="Ø"/>
            </a:pPr>
            <a:r>
              <a:rPr lang="tr-TR" sz="1600" b="1" i="1" dirty="0" smtClean="0"/>
              <a:t>	Ticarethane</a:t>
            </a:r>
          </a:p>
          <a:p>
            <a:pPr marL="0" indent="0" algn="just">
              <a:buNone/>
            </a:pPr>
            <a:r>
              <a:rPr lang="tr-TR" sz="1600" i="1" dirty="0" smtClean="0"/>
              <a:t>	Ticaret Kanununa göre ticarethanenin tanımı yapılmaktan kaçınılmış </a:t>
            </a:r>
            <a:r>
              <a:rPr lang="tr-TR" sz="1600" i="1" dirty="0" err="1" smtClean="0"/>
              <a:t>örneklerlerle</a:t>
            </a:r>
            <a:r>
              <a:rPr lang="tr-TR" sz="1600" i="1" dirty="0" smtClean="0"/>
              <a:t> gösterilmiştir. Buna göre;</a:t>
            </a:r>
          </a:p>
          <a:p>
            <a:pPr marL="0" indent="0" algn="just">
              <a:buNone/>
            </a:pPr>
            <a:endParaRPr lang="tr-TR" sz="1600" i="1" dirty="0" smtClean="0"/>
          </a:p>
          <a:p>
            <a:pPr marL="0" indent="0" algn="just">
              <a:buNone/>
            </a:pPr>
            <a:endParaRPr lang="tr-TR" sz="16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75" y="3212976"/>
            <a:ext cx="535305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0"/>
            <a:ext cx="23622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78529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5.3.	Kıymetli evrak</a:t>
            </a:r>
          </a:p>
          <a:p>
            <a:pPr marL="0" indent="0" algn="just">
              <a:buNone/>
            </a:pPr>
            <a:r>
              <a:rPr lang="tr-TR" sz="1600" i="1" dirty="0" smtClean="0"/>
              <a:t>	İnsanın sosyalleşmesi ticaretin gelişmesini hızlandırmıştır. Ticaretin gelişmesi ise çeşitli araçların yanında kıymetli evrakın ortaya çıkmasını zorunlu hale getirmiş, ilerleyen zaman içinde ise kıymetli evrakın çeşitlenmesine yol açmıştır.</a:t>
            </a:r>
          </a:p>
          <a:p>
            <a:pPr marL="0" indent="0" algn="just">
              <a:buNone/>
            </a:pPr>
            <a:r>
              <a:rPr lang="tr-TR" sz="1600" i="1" dirty="0" smtClean="0"/>
              <a:t>	Ticaret Kanunun tanımına göre, kıymetli evraklar öğle senetlerdir ki bunların içerdikleri hak, senetten ayrı olarak ileri sürülemediği gibi, senetten ayrı olarak başkalarına da devredilemez. Bu tanıma göre kıymetli evrakın başlıca unsurları Şöyle açıklanabilir;</a:t>
            </a:r>
          </a:p>
          <a:p>
            <a:pPr algn="just">
              <a:buFont typeface="Wingdings" panose="05000000000000000000" pitchFamily="2" charset="2"/>
              <a:buChar char="Ø"/>
            </a:pPr>
            <a:r>
              <a:rPr lang="tr-TR" sz="1600" i="1" dirty="0" smtClean="0"/>
              <a:t>	Kıymetli evrak niteliğindeki belgeler kendilerine göre özellikleri olan senetlerdir. Bir senedin kıymetli evraktan sayılması için, kanunun emrettiği unsurları taşıması gerekir.</a:t>
            </a:r>
          </a:p>
          <a:p>
            <a:pPr algn="just">
              <a:buFont typeface="Wingdings" panose="05000000000000000000" pitchFamily="2" charset="2"/>
              <a:buChar char="Ø"/>
            </a:pPr>
            <a:r>
              <a:rPr lang="tr-TR" sz="1600" i="1" dirty="0" smtClean="0"/>
              <a:t>	Kıymetli evrakta senedin içerdiği hak ile senet birbirinden ayrılmaz bir bütün oluşturur. 	Bundan dolayı, senedin içerdiği hak ancak senetle birlikte varlığını sürdürebilir, senetten ayrı olarak ileri sürülemez ve senetten ayrı olarak devredilemez.</a:t>
            </a:r>
          </a:p>
          <a:p>
            <a:pPr marL="0" indent="0" algn="just">
              <a:buNone/>
            </a:pPr>
            <a:endParaRPr lang="tr-TR" sz="1600" i="1"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869160"/>
            <a:ext cx="28956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04664"/>
            <a:ext cx="399097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0386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Ticaret Kanununda düzenlenen kıymetli evrak türleri;</a:t>
            </a:r>
          </a:p>
          <a:p>
            <a:pPr algn="just">
              <a:buFont typeface="Wingdings" panose="05000000000000000000" pitchFamily="2" charset="2"/>
              <a:buChar char="Ø"/>
            </a:pPr>
            <a:r>
              <a:rPr lang="tr-TR" sz="1600" i="1" dirty="0" smtClean="0"/>
              <a:t>	Pay senetleri, anonim ortaklı hisse senetleri, ilmühaberler</a:t>
            </a:r>
          </a:p>
          <a:p>
            <a:pPr algn="just">
              <a:buFont typeface="Wingdings" panose="05000000000000000000" pitchFamily="2" charset="2"/>
              <a:buChar char="Ø"/>
            </a:pPr>
            <a:r>
              <a:rPr lang="tr-TR" sz="1600" i="1" dirty="0" smtClean="0"/>
              <a:t>	İntifa senetleri</a:t>
            </a:r>
          </a:p>
          <a:p>
            <a:pPr algn="just">
              <a:buFont typeface="Wingdings" panose="05000000000000000000" pitchFamily="2" charset="2"/>
              <a:buChar char="Ø"/>
            </a:pPr>
            <a:r>
              <a:rPr lang="tr-TR" sz="1600" i="1" dirty="0" smtClean="0"/>
              <a:t>	Tahviller</a:t>
            </a:r>
          </a:p>
          <a:p>
            <a:pPr algn="just">
              <a:buFont typeface="Wingdings" panose="05000000000000000000" pitchFamily="2" charset="2"/>
              <a:buChar char="Ø"/>
            </a:pPr>
            <a:r>
              <a:rPr lang="tr-TR" sz="1600" i="1" dirty="0" smtClean="0"/>
              <a:t>	Kupon ve </a:t>
            </a:r>
            <a:r>
              <a:rPr lang="tr-TR" sz="1600" i="1" dirty="0" err="1" smtClean="0"/>
              <a:t>talon</a:t>
            </a:r>
            <a:endParaRPr lang="tr-TR" sz="1600" i="1" dirty="0" smtClean="0"/>
          </a:p>
          <a:p>
            <a:pPr algn="just">
              <a:buFont typeface="Wingdings" panose="05000000000000000000" pitchFamily="2" charset="2"/>
              <a:buChar char="Ø"/>
            </a:pPr>
            <a:r>
              <a:rPr lang="tr-TR" sz="1600" i="1" dirty="0" smtClean="0"/>
              <a:t>	Kambiyo senetleri (poliçe, çek senetten oluşur)</a:t>
            </a:r>
          </a:p>
          <a:p>
            <a:pPr algn="just">
              <a:buFont typeface="Wingdings" panose="05000000000000000000" pitchFamily="2" charset="2"/>
              <a:buChar char="Ø"/>
            </a:pPr>
            <a:r>
              <a:rPr lang="tr-TR" sz="1600" i="1" dirty="0" smtClean="0"/>
              <a:t>	Emtia senetleri</a:t>
            </a:r>
          </a:p>
          <a:p>
            <a:pPr algn="just">
              <a:buFont typeface="Wingdings" panose="05000000000000000000" pitchFamily="2" charset="2"/>
              <a:buChar char="Ø"/>
            </a:pPr>
            <a:r>
              <a:rPr lang="tr-TR" sz="1600" i="1" dirty="0" smtClean="0"/>
              <a:t>	Konşimento, taşıyan tarafından düzenlenen, malı teslim eden, malı gemiye yüklendiğini gösteren ve gönderilene teslim edileceği taahhüdünü içeren evrak</a:t>
            </a:r>
          </a:p>
          <a:p>
            <a:pPr algn="just">
              <a:buFont typeface="Wingdings" panose="05000000000000000000" pitchFamily="2" charset="2"/>
              <a:buChar char="Ø"/>
            </a:pPr>
            <a:r>
              <a:rPr lang="tr-TR" sz="1600" i="1" dirty="0" smtClean="0"/>
              <a:t>	Deniz ödüncü senedi, alacaklı lehine gemi, navlun, yük veya bunlardan sadece birisi üzerinde tesisi edilen rehin hakkını içeren evrak</a:t>
            </a:r>
          </a:p>
          <a:p>
            <a:pPr algn="just">
              <a:buFont typeface="Wingdings" panose="05000000000000000000" pitchFamily="2" charset="2"/>
              <a:buChar char="Ø"/>
            </a:pPr>
            <a:r>
              <a:rPr lang="tr-TR" sz="1600" i="1" dirty="0" smtClean="0"/>
              <a:t>	Sigorta poliçesi, sigortacı tarafından düzenlenen ve sigorta sözleşmesinin taraflara yüklediği hak ve borçları gösteren evrak</a:t>
            </a:r>
          </a:p>
          <a:p>
            <a:pPr marL="0" indent="0" algn="just">
              <a:buNone/>
            </a:pPr>
            <a:endParaRPr lang="tr-TR" sz="1600" i="1" dirty="0"/>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04664"/>
            <a:ext cx="21526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390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5.3.1.	Kıymetli Evrak Sınıflandırılması</a:t>
            </a:r>
          </a:p>
          <a:p>
            <a:pPr marL="0" indent="0" algn="just">
              <a:buNone/>
            </a:pPr>
            <a:r>
              <a:rPr lang="tr-TR" sz="1600" i="1" dirty="0" smtClean="0"/>
              <a:t>	Kıymetli evrakı; kendi içinde temsil ettikleri hakkın türü, kurucu ya da açıklayıcı olmaları, temel ilişki ile bağlantıları, devir Şekilleri bakımından sınıflandırmak mümkündür</a:t>
            </a:r>
          </a:p>
          <a:p>
            <a:pPr marL="0" indent="0" algn="just">
              <a:buNone/>
            </a:pPr>
            <a:endParaRPr lang="tr-TR" sz="1600" i="1"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88" y="2564904"/>
            <a:ext cx="7032625"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60648"/>
            <a:ext cx="396240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6549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lnSpcReduction="10000"/>
          </a:bodyPr>
          <a:lstStyle/>
          <a:p>
            <a:pPr algn="just">
              <a:buFont typeface="Wingdings" panose="05000000000000000000" pitchFamily="2" charset="2"/>
              <a:buChar char="Ø"/>
            </a:pPr>
            <a:r>
              <a:rPr lang="tr-TR" sz="1600" i="1" dirty="0" smtClean="0"/>
              <a:t>	Kıymetli evrak, temsil ettikleri hakkın türü bakımından sınıflandırıldığında Şu kavramlar ortaya çıkar;</a:t>
            </a:r>
          </a:p>
          <a:p>
            <a:pPr marL="0" indent="0" algn="just">
              <a:buNone/>
            </a:pPr>
            <a:r>
              <a:rPr lang="tr-TR" sz="1600" i="1" dirty="0" smtClean="0"/>
              <a:t>•	</a:t>
            </a:r>
            <a:r>
              <a:rPr lang="tr-TR" sz="1600" b="1" i="1" dirty="0" smtClean="0"/>
              <a:t>Alacak senedi; </a:t>
            </a:r>
            <a:r>
              <a:rPr lang="tr-TR" sz="1600" i="1" dirty="0" smtClean="0"/>
              <a:t>alacak hakkını içerir, konusu para olabileceği gibi başka bir edimin yerine getirilmesi talebine yönelikte olabilir.</a:t>
            </a:r>
          </a:p>
          <a:p>
            <a:pPr marL="0" indent="0" algn="just">
              <a:buNone/>
            </a:pPr>
            <a:r>
              <a:rPr lang="tr-TR" sz="1600" i="1" dirty="0" smtClean="0"/>
              <a:t>•	</a:t>
            </a:r>
            <a:r>
              <a:rPr lang="tr-TR" sz="1600" b="1" i="1" dirty="0" smtClean="0"/>
              <a:t>Emtia senedi; </a:t>
            </a:r>
            <a:r>
              <a:rPr lang="tr-TR" sz="1600" i="1" dirty="0" smtClean="0"/>
              <a:t>çeşitli emtia üzerinde ayni hak türünden bir hakkı içerir.</a:t>
            </a:r>
          </a:p>
          <a:p>
            <a:pPr marL="0" indent="0" algn="just">
              <a:buNone/>
            </a:pPr>
            <a:r>
              <a:rPr lang="tr-TR" sz="1600" i="1" dirty="0" smtClean="0"/>
              <a:t>•	</a:t>
            </a:r>
            <a:r>
              <a:rPr lang="tr-TR" sz="1600" b="1" i="1" dirty="0" smtClean="0"/>
              <a:t>Hisse (pay) senedi; </a:t>
            </a:r>
            <a:r>
              <a:rPr lang="tr-TR" sz="1600" i="1" dirty="0" smtClean="0"/>
              <a:t>sermeyesi paylara bölünmüş ticaret ortaklarında sermaye payını temsil eder.</a:t>
            </a:r>
          </a:p>
          <a:p>
            <a:pPr marL="0" indent="0" algn="just">
              <a:buNone/>
            </a:pPr>
            <a:r>
              <a:rPr lang="tr-TR" sz="1600" i="1" dirty="0" smtClean="0"/>
              <a:t>•	</a:t>
            </a:r>
            <a:r>
              <a:rPr lang="tr-TR" sz="1600" b="1" i="1" dirty="0" smtClean="0"/>
              <a:t>Katıma senetleri; </a:t>
            </a:r>
            <a:r>
              <a:rPr lang="tr-TR" sz="1600" i="1" dirty="0" smtClean="0"/>
              <a:t>ortaklığa katılma senetleri ortaklık hakkı vermeyen  ancak ortaklığın haklarından (kâr…) birini ya da bir kısmını sağlayan senetlerdir.</a:t>
            </a:r>
          </a:p>
          <a:p>
            <a:pPr marL="0" indent="0" algn="just">
              <a:buNone/>
            </a:pPr>
            <a:r>
              <a:rPr lang="tr-TR" sz="1600" i="1" dirty="0" smtClean="0"/>
              <a:t>•	</a:t>
            </a:r>
            <a:r>
              <a:rPr lang="tr-TR" sz="1600" b="1" i="1" dirty="0" smtClean="0"/>
              <a:t>Karma nitelikli senetler; </a:t>
            </a:r>
            <a:r>
              <a:rPr lang="tr-TR" sz="1600" i="1" dirty="0" smtClean="0"/>
              <a:t>bu senetlerde parasal bir alacak hakkı ve ayrıca taşınmaz rehini söz konusudur.</a:t>
            </a:r>
          </a:p>
          <a:p>
            <a:pPr marL="0" indent="0" algn="just">
              <a:buNone/>
            </a:pPr>
            <a:endParaRPr lang="tr-TR" sz="1600" i="1" dirty="0" smtClean="0"/>
          </a:p>
          <a:p>
            <a:pPr algn="just">
              <a:buFont typeface="Wingdings" panose="05000000000000000000" pitchFamily="2" charset="2"/>
              <a:buChar char="Ø"/>
            </a:pPr>
            <a:r>
              <a:rPr lang="tr-TR" sz="1600" i="1" dirty="0" smtClean="0"/>
              <a:t>	Kurucu (yaratıcı) ya da açıklayıcı olmaları bakımından sınıflandırılmada Şu kavramalar çıkar;</a:t>
            </a:r>
          </a:p>
          <a:p>
            <a:pPr marL="0" indent="0" algn="just">
              <a:buNone/>
            </a:pPr>
            <a:r>
              <a:rPr lang="tr-TR" sz="1600" i="1" dirty="0" smtClean="0"/>
              <a:t>•	</a:t>
            </a:r>
            <a:r>
              <a:rPr lang="tr-TR" sz="1600" b="1" i="1" dirty="0" smtClean="0"/>
              <a:t>Kurucu(yaratıcı) kıymetli evrak; </a:t>
            </a:r>
            <a:r>
              <a:rPr lang="tr-TR" sz="1600" i="1" dirty="0" smtClean="0"/>
              <a:t>senedin içerdiği hak, kıymetli evrakın düzenlenmesi ile doğar, senet düzenlenmeden önce hak mevcut değildir.</a:t>
            </a:r>
          </a:p>
          <a:p>
            <a:pPr marL="0" indent="0" algn="just">
              <a:buNone/>
            </a:pPr>
            <a:r>
              <a:rPr lang="tr-TR" sz="1600" i="1" dirty="0" smtClean="0"/>
              <a:t>•	</a:t>
            </a:r>
            <a:r>
              <a:rPr lang="tr-TR" sz="1600" b="1" i="1" dirty="0" smtClean="0"/>
              <a:t>Açıklayıcı kıymetli evrak; </a:t>
            </a:r>
            <a:r>
              <a:rPr lang="tr-TR" sz="1600" i="1" dirty="0" smtClean="0"/>
              <a:t>bu tür kıymetli evrakta senedin içerdiği hak, kıymetli evrakın düzenlenmesinden önce vardır.</a:t>
            </a:r>
          </a:p>
          <a:p>
            <a:pPr marL="0" indent="0" algn="just">
              <a:buNone/>
            </a:pPr>
            <a:endParaRPr lang="tr-TR" sz="1600" i="1" dirty="0"/>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60648"/>
            <a:ext cx="2286000"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297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1600" i="1" dirty="0" smtClean="0"/>
              <a:t>	Yaratılmalarına neden olan temel ilişki ile bağlantıları açısından sınıflandırılmada Şu kavramalar çıkar,</a:t>
            </a:r>
          </a:p>
          <a:p>
            <a:pPr marL="0" indent="0" algn="just">
              <a:buNone/>
            </a:pPr>
            <a:r>
              <a:rPr lang="tr-TR" sz="1600" i="1" dirty="0" smtClean="0"/>
              <a:t>•	Soyut (mücerret) kıymetli evrak; kıymetli evrakın içerdiği hak ile  kıymetli evrakın doğumuna neden olan ilişki arasında ilinti kurmak mümkün değildir.</a:t>
            </a:r>
          </a:p>
          <a:p>
            <a:pPr marL="0" indent="0" algn="just">
              <a:buNone/>
            </a:pPr>
            <a:r>
              <a:rPr lang="tr-TR" sz="1600" i="1" dirty="0" smtClean="0"/>
              <a:t>•	İlli (sebebe bağlı) kıymetli evrak; senedin içerdiği hak, senedin doğumuna neden olan ilişkiye göre biçimlenir.</a:t>
            </a:r>
          </a:p>
          <a:p>
            <a:pPr marL="0" indent="0" algn="just">
              <a:buNone/>
            </a:pPr>
            <a:endParaRPr lang="tr-TR" sz="1600" i="1" dirty="0" smtClean="0"/>
          </a:p>
          <a:p>
            <a:pPr algn="just">
              <a:buFont typeface="Wingdings" panose="05000000000000000000" pitchFamily="2" charset="2"/>
              <a:buChar char="Ø"/>
            </a:pPr>
            <a:r>
              <a:rPr lang="tr-TR" sz="1600" i="1" dirty="0" smtClean="0"/>
              <a:t>	Devir Şekilleri bakımından sınıflandırılmaları, Şu kavramalar çıkar,</a:t>
            </a:r>
          </a:p>
          <a:p>
            <a:pPr marL="0" indent="0" algn="just">
              <a:buNone/>
            </a:pPr>
            <a:r>
              <a:rPr lang="tr-TR" sz="1600" i="1" dirty="0" smtClean="0"/>
              <a:t>•	Nama yazılı kıymetli evrak; üzerinde ilk alacaklının adı yazılı olup da onun emrine kaydını içermeyen ve kanunen de emre yazılı senetlerden sayılmayan kıymetli evraktır. Bunların devri ve devrin sonuçları alacağın temliki usullerine tabidir. Nama yazılı evrak gereği olarak devir beyanı ve zilyetliğin nakli ile devredilir.</a:t>
            </a:r>
          </a:p>
          <a:p>
            <a:pPr marL="0" indent="0" algn="just">
              <a:buNone/>
            </a:pPr>
            <a:endParaRPr lang="tr-TR" sz="1600" i="1"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653136"/>
            <a:ext cx="2544688"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6234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20000"/>
          </a:bodyPr>
          <a:lstStyle/>
          <a:p>
            <a:pPr marL="0" indent="0" algn="just">
              <a:buNone/>
            </a:pPr>
            <a:r>
              <a:rPr lang="tr-TR" sz="1600" i="1" dirty="0" smtClean="0"/>
              <a:t>•	</a:t>
            </a:r>
            <a:r>
              <a:rPr lang="tr-TR" sz="1600" b="1" i="1" dirty="0" smtClean="0"/>
              <a:t>Emre yazılı kıymetli evrak; </a:t>
            </a:r>
            <a:r>
              <a:rPr lang="tr-TR" sz="1600" i="1" dirty="0" smtClean="0"/>
              <a:t>senedin ilk alacaklısının adı yazılı olmakla birlikte ayrıca onun emrine kaydı taşıyan senettir. Kanunen emre yazılı senetler “emre” kaydını içermeseler bile kanun gereği emre yazılı senet kabul edilir. Kambiyo senetleri (poliçe, bono, çek) kanunen emre yazılı senetlerdir. Bu senetler bir kimsenin adına yazılı olup da emre kaydı içermeseler bile kanunen emre yazılı senetlerdir. Emre yazılı kıymetli evrakın devri de zilyetliğin nakli ile devredilir. Emre yazılı kıymetli evrakta zilyetliğin devrinden önce ciro adı verilen bir işlem söz konusudur. Ciro, devredenin senet arkasına ya da senedin arkası cirolar nedeni ile dolmuşsa senede eklenen bir kâğıt (</a:t>
            </a:r>
            <a:r>
              <a:rPr lang="tr-TR" sz="1600" i="1" dirty="0" err="1" smtClean="0"/>
              <a:t>alonj</a:t>
            </a:r>
            <a:r>
              <a:rPr lang="tr-TR" sz="1600" i="1" dirty="0" smtClean="0"/>
              <a:t>) üzerine, devralanın adını yazarak veya yazmadan imza etmesi biçiminde yapılan bir işlemdir.</a:t>
            </a:r>
          </a:p>
          <a:p>
            <a:pPr marL="0" indent="0" algn="just">
              <a:buNone/>
            </a:pPr>
            <a:r>
              <a:rPr lang="tr-TR" sz="1600" i="1" dirty="0" smtClean="0"/>
              <a:t>•	</a:t>
            </a:r>
            <a:r>
              <a:rPr lang="tr-TR" sz="1600" b="1" i="1" dirty="0" smtClean="0"/>
              <a:t>Hamiline yazılı kıymetli evrak; </a:t>
            </a:r>
            <a:r>
              <a:rPr lang="tr-TR" sz="1600" i="1" dirty="0" smtClean="0"/>
              <a:t>hamiline yazılı evrakın içerdiği hakkın devri için, senedin devralana teslimi gerekli ve yeterlidir.</a:t>
            </a:r>
          </a:p>
          <a:p>
            <a:pPr marL="0" indent="0" algn="just">
              <a:buNone/>
            </a:pPr>
            <a:r>
              <a:rPr lang="tr-TR" sz="1600" i="1" dirty="0" smtClean="0"/>
              <a:t>•	Menkul kıymet, kıymetli evraka göre yeni bir kavramdır. Her menkul kıymet kıymetli evrak iken, her kıymetli evrak menkul kıymet değildir.</a:t>
            </a:r>
          </a:p>
          <a:p>
            <a:pPr marL="0" indent="0" algn="just">
              <a:buNone/>
            </a:pPr>
            <a:r>
              <a:rPr lang="tr-TR" sz="1600" i="1" dirty="0" smtClean="0"/>
              <a:t>o	Ortaklık ve alacaklılık sağlayan,</a:t>
            </a:r>
          </a:p>
          <a:p>
            <a:pPr marL="0" indent="0" algn="just">
              <a:buNone/>
            </a:pPr>
            <a:r>
              <a:rPr lang="tr-TR" sz="1600" i="1" dirty="0" smtClean="0"/>
              <a:t>o	Belli bir meblağı temsil eden,</a:t>
            </a:r>
          </a:p>
          <a:p>
            <a:pPr marL="0" indent="0" algn="just">
              <a:buNone/>
            </a:pPr>
            <a:r>
              <a:rPr lang="tr-TR" sz="1600" i="1" dirty="0" smtClean="0"/>
              <a:t>o	Yatırım aracı olarak kullanılan,</a:t>
            </a:r>
          </a:p>
          <a:p>
            <a:pPr marL="0" indent="0" algn="just">
              <a:buNone/>
            </a:pPr>
            <a:r>
              <a:rPr lang="tr-TR" sz="1600" i="1" dirty="0" smtClean="0"/>
              <a:t>o	Dönemsel gelir getiren,</a:t>
            </a:r>
          </a:p>
          <a:p>
            <a:pPr marL="0" indent="0" algn="just">
              <a:buNone/>
            </a:pPr>
            <a:r>
              <a:rPr lang="tr-TR" sz="1600" i="1" dirty="0" smtClean="0"/>
              <a:t>o	Misli nitelikte,</a:t>
            </a:r>
          </a:p>
          <a:p>
            <a:pPr marL="0" indent="0" algn="just">
              <a:buNone/>
            </a:pPr>
            <a:r>
              <a:rPr lang="tr-TR" sz="1600" i="1" dirty="0" smtClean="0"/>
              <a:t>o	Seri halinde çıkarılan,</a:t>
            </a:r>
          </a:p>
          <a:p>
            <a:pPr marL="0" indent="0" algn="just">
              <a:buNone/>
            </a:pPr>
            <a:r>
              <a:rPr lang="tr-TR" sz="1600" i="1" dirty="0" smtClean="0"/>
              <a:t>o	İbareleri aynı olan,</a:t>
            </a:r>
          </a:p>
          <a:p>
            <a:pPr marL="0" indent="0" algn="just">
              <a:buNone/>
            </a:pPr>
            <a:r>
              <a:rPr lang="tr-TR" sz="1600" i="1" dirty="0" smtClean="0"/>
              <a:t>o	</a:t>
            </a:r>
            <a:r>
              <a:rPr lang="tr-TR" sz="1600" i="1" dirty="0"/>
              <a:t>Ş</a:t>
            </a:r>
            <a:r>
              <a:rPr lang="tr-TR" sz="1600" i="1" dirty="0" smtClean="0"/>
              <a:t>artları kurulca belirlenen kıymetli evraklar menkul kıymettir.</a:t>
            </a:r>
          </a:p>
          <a:p>
            <a:pPr marL="0" indent="0" algn="just">
              <a:buNone/>
            </a:pPr>
            <a:endParaRPr lang="tr-TR" sz="1600" i="1" dirty="0"/>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88640"/>
            <a:ext cx="307657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358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Evraksız kıymetli evrak; </a:t>
            </a:r>
            <a:r>
              <a:rPr lang="tr-TR" sz="1600" i="1" dirty="0" smtClean="0"/>
              <a:t>menkul kıymetlerin ihraç edildiğinde, milyonlarca ifade edilen sayıda çıkarılıyor olmaları, bunun beraberinde her birinin saklanmasının ve üzerlerinde işlem yapılmasının çok külfetli olması, ayrıca kâr payı, faiz, bedelsiz hisse senedi, yeni pay alma gibi hakları kullanmak üzere kupon kesmek için senet sahiplerinin her seferinde  bankaya gitmek zorunda kalmaları “evraksız kıymetli evrak” kavramının çıkmasına neden olmuştur. Evraksız kıymetli evrak sayesinde, menkul kıymetlerin devri ve borsada satılmaları kolaylaşmaktadır.</a:t>
            </a:r>
          </a:p>
          <a:p>
            <a:pPr marL="0" indent="0" algn="just">
              <a:buNone/>
            </a:pPr>
            <a:r>
              <a:rPr lang="tr-TR" sz="1600" i="1" dirty="0" smtClean="0"/>
              <a:t>•	Kıymetli evraka benzeyen senetler, ibraz ve teşhis senetleri bu tür evraklardır.</a:t>
            </a:r>
          </a:p>
          <a:p>
            <a:pPr marL="0" indent="0" algn="just">
              <a:buNone/>
            </a:pPr>
            <a:endParaRPr lang="tr-TR" sz="1600" i="1" dirty="0"/>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365104"/>
            <a:ext cx="291465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66663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85000" lnSpcReduction="20000"/>
          </a:bodyPr>
          <a:lstStyle/>
          <a:p>
            <a:pPr marL="0" indent="0" algn="just">
              <a:buNone/>
            </a:pPr>
            <a:r>
              <a:rPr lang="tr-TR" sz="1600" b="1" i="1" dirty="0" smtClean="0"/>
              <a:t>	5.4.	Kambiyo Senetleri</a:t>
            </a:r>
          </a:p>
          <a:p>
            <a:pPr marL="0" indent="0" algn="just">
              <a:buNone/>
            </a:pPr>
            <a:r>
              <a:rPr lang="tr-TR" sz="1600" i="1" dirty="0" smtClean="0"/>
              <a:t>	Kambiyo senetleri poliçe, bono ve çektir.</a:t>
            </a:r>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r>
              <a:rPr lang="tr-TR" sz="1600" i="1" dirty="0" smtClean="0"/>
              <a:t>	</a:t>
            </a:r>
            <a:r>
              <a:rPr lang="tr-TR" sz="1600" b="1" i="1" dirty="0" smtClean="0"/>
              <a:t>5.4.1.Poliçe</a:t>
            </a:r>
          </a:p>
          <a:p>
            <a:pPr marL="0" indent="0" algn="just">
              <a:buNone/>
            </a:pPr>
            <a:r>
              <a:rPr lang="tr-TR" sz="1600" i="1" dirty="0" smtClean="0"/>
              <a:t>	Poliçe, daha çok uluslararası ticarette ve bankaların taraf olduğu borç ilişkilerinde kullanılan bir senettir. Poliçede üçlü bir ilişki söz konusudur. Poliçeyi düzenleyen kişi keşideci, kendisinden üçüncü kişiye ödeme yapması istenen kişi muhatap, kendisine veya emrine ödeme yapılması istenen ve poliçede adı belirtilen kişiye lehtar denir.</a:t>
            </a:r>
          </a:p>
          <a:p>
            <a:pPr marL="0" indent="0" algn="just">
              <a:buNone/>
            </a:pPr>
            <a:endParaRPr lang="tr-TR" sz="1600" i="1" dirty="0" smtClean="0"/>
          </a:p>
          <a:p>
            <a:pPr marL="0" indent="0" algn="just">
              <a:buNone/>
            </a:pPr>
            <a:r>
              <a:rPr lang="tr-TR" sz="1600" i="1" dirty="0" smtClean="0"/>
              <a:t>	</a:t>
            </a:r>
            <a:r>
              <a:rPr lang="tr-TR" sz="1600" b="1" i="1" dirty="0" smtClean="0"/>
              <a:t>5.4.2.Bono</a:t>
            </a:r>
          </a:p>
          <a:p>
            <a:pPr marL="0" indent="0" algn="just">
              <a:buNone/>
            </a:pPr>
            <a:r>
              <a:rPr lang="tr-TR" sz="1600" i="1" dirty="0" smtClean="0"/>
              <a:t>	Borçlusu tarafından imzalanarak alacaklıya verilen ve belli bir paranın, belli bir süre sonra ödeneceğini bildiren ticari belgeye bono (emre muharrer senet) denir.</a:t>
            </a:r>
          </a:p>
          <a:p>
            <a:pPr marL="0" indent="0" algn="just">
              <a:buNone/>
            </a:pPr>
            <a:r>
              <a:rPr lang="tr-TR" sz="1600" i="1" dirty="0" smtClean="0"/>
              <a:t>	Bonoda iki taraf bulunur:</a:t>
            </a:r>
          </a:p>
          <a:p>
            <a:pPr marL="0" indent="0" algn="just">
              <a:buNone/>
            </a:pPr>
            <a:r>
              <a:rPr lang="tr-TR" sz="1600" i="1" dirty="0" smtClean="0"/>
              <a:t>	Borçlu (muhatap):Bono bedelini ödeyecek kişidir.</a:t>
            </a:r>
          </a:p>
          <a:p>
            <a:pPr marL="0" indent="0" algn="just">
              <a:buNone/>
            </a:pPr>
            <a:r>
              <a:rPr lang="tr-TR" sz="1600" i="1" dirty="0" smtClean="0"/>
              <a:t>	Alacaklı (lehtar):Bono bedelini tahsil edecek kişidir.</a:t>
            </a:r>
          </a:p>
          <a:p>
            <a:pPr marL="0" indent="0" algn="just">
              <a:buNone/>
            </a:pPr>
            <a:endParaRPr lang="tr-TR" sz="1600" i="1" dirty="0" smtClean="0"/>
          </a:p>
          <a:p>
            <a:pPr marL="0" indent="0" algn="just">
              <a:buNone/>
            </a:pPr>
            <a:endParaRPr lang="tr-TR" sz="1600" i="1" dirty="0" smtClean="0"/>
          </a:p>
          <a:p>
            <a:pPr marL="0" indent="0" algn="just">
              <a:buNone/>
            </a:pPr>
            <a:endParaRPr lang="tr-TR" sz="1600" i="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038" y="2276873"/>
            <a:ext cx="4224337" cy="108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04664"/>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358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5.4.3.Çek</a:t>
            </a:r>
          </a:p>
          <a:p>
            <a:pPr marL="0" indent="0" algn="just">
              <a:buNone/>
            </a:pPr>
            <a:r>
              <a:rPr lang="tr-TR" sz="1600" i="1" dirty="0" smtClean="0"/>
              <a:t>	Nakit yapılmayan alım satımlarda kullanılan ödeme araçlarından birisi de çektir. Diğer ödeme araçlarından en önemli farkı çeklerde vadenin olmamasıdır. Çek bankaya ibraz edildiği (sunulduğu) anda tahsil edilir.</a:t>
            </a:r>
          </a:p>
          <a:p>
            <a:pPr marL="0" indent="0" algn="just">
              <a:buNone/>
            </a:pPr>
            <a:r>
              <a:rPr lang="tr-TR" sz="1600" i="1" dirty="0" smtClean="0"/>
              <a:t>	Çekte üçlü ilişki vardır. Muhatap bankadır. Keşideci çeki yazıp (imzalayan) lehtara verir. Son hamil çeki bankaya götürür. Hesapta yeterli karşılık varsa bedeli tahsil edilir. Karşılık yoksa banka çekin arkasına karşılıksız olduğunu yazar. Bu durumda hamil rücu yoluyla hem kendisinden önceki cirantalara (ciro eden kişi) hem de keşideciye başvurma hakkına sahiptir.</a:t>
            </a:r>
          </a:p>
          <a:p>
            <a:pPr marL="0" indent="0" algn="just">
              <a:buNone/>
            </a:pPr>
            <a:endParaRPr lang="tr-TR" sz="1600" i="1" dirty="0" smtClean="0"/>
          </a:p>
          <a:p>
            <a:pPr marL="0" indent="0" algn="just">
              <a:buNone/>
            </a:pPr>
            <a:r>
              <a:rPr lang="tr-TR" sz="1600" i="1" dirty="0" smtClean="0"/>
              <a:t>	</a:t>
            </a:r>
            <a:r>
              <a:rPr lang="tr-TR" sz="1600" b="1" i="1" dirty="0" smtClean="0"/>
              <a:t>5.5.	Türk Ticaret Kanunu Tasarısı</a:t>
            </a:r>
          </a:p>
          <a:p>
            <a:pPr marL="0" indent="0" algn="just">
              <a:buNone/>
            </a:pPr>
            <a:r>
              <a:rPr lang="tr-TR" sz="1600" i="1" dirty="0" smtClean="0"/>
              <a:t>	1 Ocak 1957'de yürürlüğe giren Türk Ticaret Kanunu, yaklaşık 50 yıllık süre içinde, ihtiyaçlar dikkate alınarak birçok değişikliğe uğradı. 50 yıldır yürürlükte olan Türk Ticaret Kanunu, günün koşullarına uygun hale getiriliyor. Tasarı her Şirkete web sitesi kurma zorunluluğu da getiriyor.</a:t>
            </a:r>
          </a:p>
          <a:p>
            <a:pPr marL="0" indent="0" algn="just">
              <a:buNone/>
            </a:pPr>
            <a:endParaRPr lang="tr-TR" sz="1600" i="1" dirty="0"/>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32657"/>
            <a:ext cx="286702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4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3722340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Menkul malların satılması veya kiraya verilmesi ve bunların aynen veya başka Şekle sokularak satılması veya kiraya verilmesi,</a:t>
            </a:r>
          </a:p>
          <a:p>
            <a:pPr marL="0" indent="0" algn="just">
              <a:buNone/>
            </a:pPr>
            <a:r>
              <a:rPr lang="tr-TR" sz="1600" i="1" dirty="0" smtClean="0"/>
              <a:t>•	Kıymetli evrakın tedariki ve satılması</a:t>
            </a:r>
          </a:p>
          <a:p>
            <a:pPr marL="0" indent="0" algn="just">
              <a:buNone/>
            </a:pPr>
            <a:r>
              <a:rPr lang="tr-TR" sz="1600" i="1" dirty="0" smtClean="0"/>
              <a:t>•	Her çeşit imal inşa</a:t>
            </a:r>
          </a:p>
          <a:p>
            <a:pPr marL="0" indent="0" algn="just">
              <a:buNone/>
            </a:pPr>
            <a:r>
              <a:rPr lang="tr-TR" sz="1600" i="1" dirty="0" smtClean="0"/>
              <a:t>•	Madencilik</a:t>
            </a:r>
          </a:p>
          <a:p>
            <a:pPr marL="0" indent="0" algn="just">
              <a:buNone/>
            </a:pPr>
            <a:r>
              <a:rPr lang="tr-TR" sz="1600" i="1" dirty="0" smtClean="0"/>
              <a:t>•	Matbaacılık, gazetecilik, kitapçılık, yayın, ilan</a:t>
            </a:r>
          </a:p>
          <a:p>
            <a:pPr marL="0" indent="0" algn="just">
              <a:buNone/>
            </a:pPr>
            <a:r>
              <a:rPr lang="tr-TR" sz="1600" i="1" dirty="0" smtClean="0"/>
              <a:t>•	Tiyatro, sinema, otel, lokanta, özel okul, hastane</a:t>
            </a:r>
          </a:p>
          <a:p>
            <a:pPr marL="0" indent="0" algn="just">
              <a:buNone/>
            </a:pPr>
            <a:r>
              <a:rPr lang="tr-TR" sz="1600" i="1" dirty="0" smtClean="0"/>
              <a:t>•	Mağazalar, depo ve ambarlar</a:t>
            </a:r>
          </a:p>
          <a:p>
            <a:pPr marL="0" indent="0" algn="just">
              <a:buNone/>
            </a:pPr>
            <a:r>
              <a:rPr lang="tr-TR" sz="1600" i="1" dirty="0" smtClean="0"/>
              <a:t>•	Borsa ve kambiyo işlemleri, sarraflık, bankacılık</a:t>
            </a:r>
          </a:p>
          <a:p>
            <a:pPr marL="0" indent="0" algn="just">
              <a:buNone/>
            </a:pPr>
            <a:r>
              <a:rPr lang="tr-TR" sz="1600" i="1" dirty="0" smtClean="0"/>
              <a:t>•	Sigortacılık</a:t>
            </a:r>
          </a:p>
          <a:p>
            <a:pPr marL="0" indent="0" algn="just">
              <a:buNone/>
            </a:pPr>
            <a:r>
              <a:rPr lang="tr-TR" sz="1600" i="1" dirty="0" smtClean="0"/>
              <a:t>•	Yolcu ve eşya taşımacılığı</a:t>
            </a:r>
          </a:p>
          <a:p>
            <a:pPr marL="0" indent="0" algn="just">
              <a:buNone/>
            </a:pPr>
            <a:r>
              <a:rPr lang="tr-TR" sz="1600" i="1" dirty="0" smtClean="0"/>
              <a:t>•	Su, gaz, elektrik dağıtma</a:t>
            </a:r>
          </a:p>
          <a:p>
            <a:pPr marL="0" indent="0" algn="just">
              <a:buNone/>
            </a:pPr>
            <a:r>
              <a:rPr lang="tr-TR" sz="1600" i="1" dirty="0" smtClean="0"/>
              <a:t>•	Acentecilik, tellallık, komisyonculuk ticarethane sayılır.</a:t>
            </a:r>
          </a:p>
          <a:p>
            <a:pPr marL="0" indent="0" algn="just">
              <a:buNone/>
            </a:pPr>
            <a:endParaRPr lang="tr-TR" sz="1600"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78904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4613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3783194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40300457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13413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20000"/>
          </a:bodyPr>
          <a:lstStyle/>
          <a:p>
            <a:pPr algn="just">
              <a:buFont typeface="Wingdings" panose="05000000000000000000" pitchFamily="2" charset="2"/>
              <a:buChar char="Ø"/>
            </a:pPr>
            <a:r>
              <a:rPr lang="tr-TR" sz="1600" b="1" i="1" dirty="0" smtClean="0"/>
              <a:t>	Fabrika</a:t>
            </a:r>
          </a:p>
          <a:p>
            <a:pPr marL="0" indent="0" algn="just">
              <a:buNone/>
            </a:pPr>
            <a:r>
              <a:rPr lang="tr-TR" sz="1600" i="1" dirty="0" smtClean="0"/>
              <a:t>Ham madde ve ya diğer malların makine ve teknik vasıtalarla işlenerek yeni değerli ürünler ortaya çıkarmasıdır.</a:t>
            </a:r>
          </a:p>
          <a:p>
            <a:pPr algn="just">
              <a:buFont typeface="Wingdings" panose="05000000000000000000" pitchFamily="2" charset="2"/>
              <a:buChar char="Ø"/>
            </a:pPr>
            <a:r>
              <a:rPr lang="tr-TR" sz="1600" b="1" i="1" dirty="0" smtClean="0"/>
              <a:t>	Ticari </a:t>
            </a:r>
            <a:r>
              <a:rPr lang="tr-TR" sz="1600" b="1" i="1" dirty="0"/>
              <a:t>ş</a:t>
            </a:r>
            <a:r>
              <a:rPr lang="tr-TR" sz="1600" b="1" i="1" dirty="0" smtClean="0"/>
              <a:t>ekilde işletilen Diğer Müesseseler</a:t>
            </a:r>
          </a:p>
          <a:p>
            <a:pPr marL="0" indent="0" algn="just">
              <a:buNone/>
            </a:pPr>
            <a:r>
              <a:rPr lang="tr-TR" sz="1600" i="1" dirty="0" smtClean="0"/>
              <a:t>Esas itibariyle ticari işletme değildirler. Bununla birlikte kanunun aradığı Şartların varlığı halinde ticari işletme olarak kabul edilebilirler. Buna göre;</a:t>
            </a:r>
          </a:p>
          <a:p>
            <a:pPr marL="0" indent="0" algn="just">
              <a:buNone/>
            </a:pPr>
            <a:r>
              <a:rPr lang="tr-TR" sz="1600" i="1" dirty="0" smtClean="0"/>
              <a:t>•	Toprak sahibinin veya çiftçinin mahsulünü tezgâhta satması</a:t>
            </a:r>
          </a:p>
          <a:p>
            <a:pPr marL="0" indent="0" algn="just">
              <a:buNone/>
            </a:pPr>
            <a:r>
              <a:rPr lang="tr-TR" sz="1600" i="1" dirty="0" smtClean="0"/>
              <a:t>•	Esnaf ve güzel sanatlarla uğraşanın işçi ve makine kullanarak eser yaratması ve satması ticari işletme sayılır.</a:t>
            </a:r>
          </a:p>
          <a:p>
            <a:pPr marL="0" indent="0" algn="just">
              <a:buNone/>
            </a:pPr>
            <a:endParaRPr lang="tr-TR" sz="1600" i="1" dirty="0" smtClean="0"/>
          </a:p>
          <a:p>
            <a:pPr marL="0" indent="0" algn="just">
              <a:buNone/>
            </a:pPr>
            <a:r>
              <a:rPr lang="tr-TR" sz="1600" b="1" i="1" dirty="0" smtClean="0"/>
              <a:t>	1.2.1.	Esnafla Tacir Ayrımı</a:t>
            </a:r>
          </a:p>
          <a:p>
            <a:pPr marL="0" indent="0" algn="just">
              <a:buNone/>
            </a:pPr>
            <a:r>
              <a:rPr lang="tr-TR" sz="1600" i="1" dirty="0" smtClean="0"/>
              <a:t>	</a:t>
            </a:r>
            <a:r>
              <a:rPr lang="tr-TR" sz="1600" i="1" dirty="0" err="1" smtClean="0"/>
              <a:t>TTK„ya</a:t>
            </a:r>
            <a:r>
              <a:rPr lang="tr-TR" sz="1600" i="1" dirty="0" smtClean="0"/>
              <a:t> göre ister gezici, ister bir dükkânda veya sokağın sabit bir yerinde bedeni çalışmaya dayanan, kazancı ancak geçimini sağlamaya yetecek Şekilde az olan sanat ve ticaret sahipleri tacir değildir.</a:t>
            </a:r>
          </a:p>
          <a:p>
            <a:pPr marL="0" indent="0" algn="just">
              <a:buNone/>
            </a:pPr>
            <a:r>
              <a:rPr lang="tr-TR" sz="1600" i="1" dirty="0" smtClean="0"/>
              <a:t>	Bir ticari işletmeyi kısmen de olsa kendi adına işleten kişi tacirdir.</a:t>
            </a:r>
          </a:p>
          <a:p>
            <a:pPr marL="0" indent="0" algn="just">
              <a:buNone/>
            </a:pPr>
            <a:r>
              <a:rPr lang="tr-TR" sz="1600" i="1" dirty="0" smtClean="0"/>
              <a:t>Tacirle ilgili 2 temel Şart;</a:t>
            </a:r>
          </a:p>
          <a:p>
            <a:pPr algn="just">
              <a:buFont typeface="Wingdings" panose="05000000000000000000" pitchFamily="2" charset="2"/>
              <a:buChar char="Ø"/>
            </a:pPr>
            <a:r>
              <a:rPr lang="tr-TR" sz="1600" i="1" dirty="0" smtClean="0"/>
              <a:t>	İşletmenin iktisadi faaliyeti bedeni çalışmadan çok nakdi sermaye olmalı,</a:t>
            </a:r>
          </a:p>
          <a:p>
            <a:pPr algn="just">
              <a:buFont typeface="Wingdings" panose="05000000000000000000" pitchFamily="2" charset="2"/>
              <a:buChar char="Ø"/>
            </a:pPr>
            <a:r>
              <a:rPr lang="tr-TR" sz="1600" i="1" dirty="0" smtClean="0"/>
              <a:t>	İşletmenin elde ettiği kazanç, işletme sahibinin geçimini sağlamasına yetecek miktardan çok olmalıdır.</a:t>
            </a:r>
          </a:p>
          <a:p>
            <a:pPr marL="0" indent="0" algn="just">
              <a:buNone/>
            </a:pPr>
            <a:endParaRPr lang="tr-TR" sz="1600" i="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
            <a:ext cx="2362200"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2952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387424"/>
            <a:ext cx="8229600" cy="1143000"/>
          </a:xfrm>
        </p:spPr>
        <p:txBody>
          <a:bodyPr/>
          <a:lstStyle/>
          <a:p>
            <a:endParaRPr lang="tr-TR" dirty="0"/>
          </a:p>
        </p:txBody>
      </p:sp>
      <p:sp>
        <p:nvSpPr>
          <p:cNvPr id="3" name="İçerik Yer Tutucusu 2"/>
          <p:cNvSpPr>
            <a:spLocks noGrp="1"/>
          </p:cNvSpPr>
          <p:nvPr>
            <p:ph idx="1"/>
          </p:nvPr>
        </p:nvSpPr>
        <p:spPr>
          <a:xfrm>
            <a:off x="457200" y="980728"/>
            <a:ext cx="8229600" cy="5145435"/>
          </a:xfrm>
        </p:spPr>
        <p:txBody>
          <a:bodyPr>
            <a:normAutofit lnSpcReduction="10000"/>
          </a:bodyPr>
          <a:lstStyle/>
          <a:p>
            <a:pPr marL="0" indent="0" algn="just">
              <a:buNone/>
            </a:pPr>
            <a:r>
              <a:rPr lang="tr-TR" sz="1600" b="1" i="1" dirty="0" smtClean="0"/>
              <a:t>	1.2.2.	Ticari işletmenin Unsurları</a:t>
            </a:r>
          </a:p>
          <a:p>
            <a:pPr marL="0" indent="0" algn="just">
              <a:buNone/>
            </a:pPr>
            <a:r>
              <a:rPr lang="tr-TR" sz="1600" i="1" dirty="0" smtClean="0"/>
              <a:t>	Bir işletmenin ticari bir işletme sayılması için dört unsuru gerekli ve yeterlidir: İktisadi faaliyet, devamlılık, bağımsızlık ve kapasite. Bu unsurlar her işletme için vazgeçilmez nitelikte olup bunlardan birinin bulunmaması halinde işletme, ticari işletme olarak kabul edilmeyecektir. Bu dört unsurun aynı anda ve bir arada bulunmasıyla ticari işletme sıfatı kendiliğinden kazanılır. Bunlardan herhangi birinin kaybedilmesiyle ticari işletme sıfatı kendiliğinden kaybedilir.</a:t>
            </a:r>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r>
              <a:rPr lang="tr-TR" sz="1600" i="1" dirty="0" smtClean="0"/>
              <a:t>	</a:t>
            </a:r>
            <a:r>
              <a:rPr lang="tr-TR" sz="1600" b="1" i="1" dirty="0" smtClean="0"/>
              <a:t>1.2.2.1.İktisadi Faaliyet</a:t>
            </a:r>
          </a:p>
          <a:p>
            <a:pPr marL="0" indent="0" algn="just">
              <a:buNone/>
            </a:pPr>
            <a:r>
              <a:rPr lang="tr-TR" sz="1600" i="1" dirty="0" smtClean="0"/>
              <a:t>	Yapılan işletmecilik faaliyeti ile gelir sağlamanın hedef edilmesidir.</a:t>
            </a:r>
          </a:p>
          <a:p>
            <a:pPr marL="0" indent="0" algn="just">
              <a:buNone/>
            </a:pPr>
            <a:r>
              <a:rPr lang="tr-TR" sz="1600" i="1" dirty="0" smtClean="0"/>
              <a:t>	Örneğin kendi kamyonu ile inşa halindeki hayır kuruluşlarına karşılıksız olarak kum taşıyan kişinin faaliyeti iktisadi değildir.</a:t>
            </a:r>
          </a:p>
          <a:p>
            <a:pPr marL="0" indent="0" algn="just">
              <a:buNone/>
            </a:pPr>
            <a:r>
              <a:rPr lang="tr-TR" sz="1600" i="1" dirty="0" smtClean="0"/>
              <a:t>	Faaliyet sonucunda gelir elde edilmesi Şart değildir. Zarar edilmiş olması veya rekabet nedeni ile veya müşteri edinmek amacıyla maliyetine satış yapılması faaliyetin iktisadi niteliğini etkilemez.</a:t>
            </a:r>
          </a:p>
          <a:p>
            <a:pPr marL="0" indent="0" algn="just">
              <a:buNone/>
            </a:pPr>
            <a:endParaRPr lang="tr-TR" sz="1600" i="1" dirty="0" smtClean="0"/>
          </a:p>
          <a:p>
            <a:pPr marL="0" indent="0" algn="just">
              <a:buNone/>
            </a:pPr>
            <a:endParaRPr lang="tr-TR" sz="1600" i="1" dirty="0" smtClean="0"/>
          </a:p>
          <a:p>
            <a:pPr marL="0" indent="0" algn="just">
              <a:buNone/>
            </a:pPr>
            <a:endParaRPr lang="tr-TR" sz="1600" i="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163" y="2998788"/>
            <a:ext cx="705167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88640"/>
            <a:ext cx="3115047"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2857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1196752"/>
            <a:ext cx="8229600" cy="4929411"/>
          </a:xfrm>
        </p:spPr>
        <p:txBody>
          <a:bodyPr>
            <a:normAutofit fontScale="85000" lnSpcReduction="20000"/>
          </a:bodyPr>
          <a:lstStyle/>
          <a:p>
            <a:pPr marL="0" indent="0" algn="just">
              <a:buNone/>
            </a:pPr>
            <a:r>
              <a:rPr lang="tr-TR" sz="1600" i="1" dirty="0" smtClean="0"/>
              <a:t>	</a:t>
            </a:r>
            <a:r>
              <a:rPr lang="tr-TR" sz="1600" b="1" i="1" dirty="0" smtClean="0"/>
              <a:t>1.2.2.2.	Devamlılık</a:t>
            </a:r>
          </a:p>
          <a:p>
            <a:pPr marL="0" indent="0" algn="just">
              <a:buNone/>
            </a:pPr>
            <a:endParaRPr lang="tr-TR" sz="1600" i="1" dirty="0" smtClean="0"/>
          </a:p>
          <a:p>
            <a:pPr marL="0" indent="0" algn="just">
              <a:buNone/>
            </a:pPr>
            <a:r>
              <a:rPr lang="tr-TR" sz="1600" i="1" dirty="0" smtClean="0"/>
              <a:t>	Faaliyetin örgütlenmiş bir sanat haline getirilmesini, profesyonelce icrasını ifade eder. Kısa bile olsa belli zaman dilimi içinde sürekliliği hesap edilerek planlanmış bir faaliyet de bu anlamda devamlıdır.</a:t>
            </a:r>
          </a:p>
          <a:p>
            <a:pPr marL="0" indent="0" algn="just">
              <a:buNone/>
            </a:pPr>
            <a:endParaRPr lang="tr-TR" sz="1600" i="1" dirty="0" smtClean="0"/>
          </a:p>
          <a:p>
            <a:pPr marL="0" indent="0" algn="just">
              <a:buNone/>
            </a:pPr>
            <a:r>
              <a:rPr lang="tr-TR" sz="1600" i="1" dirty="0" smtClean="0"/>
              <a:t>	Örneğin iki yıl sürecek bir köprü inşaatını gerçekleştirmek üzere yürütülen faaliyet devamlıdır.</a:t>
            </a:r>
          </a:p>
          <a:p>
            <a:pPr marL="0" indent="0" algn="just">
              <a:buNone/>
            </a:pPr>
            <a:r>
              <a:rPr lang="tr-TR" sz="1600" i="1" dirty="0" smtClean="0"/>
              <a:t>İşin özelliğinden kaynaklanan kesintiler devamlılık unsurunun varlığını sona erdirmez.</a:t>
            </a:r>
          </a:p>
          <a:p>
            <a:pPr marL="0" indent="0" algn="just">
              <a:buNone/>
            </a:pPr>
            <a:r>
              <a:rPr lang="tr-TR" sz="1600" i="1" dirty="0" smtClean="0"/>
              <a:t>	Örneğin sadece yaz aylarında çalışan turizm işletmeleri, dondurmacılar, hasat sezonuna bağlı olarak un fabrikaları devamlılık arz eder.</a:t>
            </a:r>
          </a:p>
          <a:p>
            <a:pPr marL="0" indent="0" algn="just">
              <a:buNone/>
            </a:pPr>
            <a:endParaRPr lang="tr-TR" sz="1600" i="1" dirty="0" smtClean="0"/>
          </a:p>
          <a:p>
            <a:pPr marL="0" indent="0" algn="just">
              <a:buNone/>
            </a:pPr>
            <a:r>
              <a:rPr lang="tr-TR" sz="1600" i="1" dirty="0" smtClean="0"/>
              <a:t>	</a:t>
            </a:r>
            <a:r>
              <a:rPr lang="tr-TR" sz="1600" b="1" i="1" dirty="0" smtClean="0"/>
              <a:t>1.2.2.3.	Bağımsızlık</a:t>
            </a:r>
          </a:p>
          <a:p>
            <a:pPr marL="0" indent="0" algn="just">
              <a:buNone/>
            </a:pPr>
            <a:endParaRPr lang="tr-TR" sz="1600" i="1" dirty="0" smtClean="0"/>
          </a:p>
          <a:p>
            <a:pPr marL="0" indent="0" algn="just">
              <a:buNone/>
            </a:pPr>
            <a:r>
              <a:rPr lang="tr-TR" sz="1600" i="1" dirty="0" smtClean="0"/>
              <a:t>	İşletmenin hem iç hem de dış ilişkide, başka bir işletmenin irade ve işlemine bağlı olmaksızın işlemler yapabilmesidir. Bağımsız nitelikte olmayan işletmeler ticari işletme sayılmaz.</a:t>
            </a:r>
          </a:p>
          <a:p>
            <a:pPr marL="0" indent="0" algn="just">
              <a:buNone/>
            </a:pPr>
            <a:endParaRPr lang="tr-TR" sz="1600" i="1" dirty="0" smtClean="0"/>
          </a:p>
          <a:p>
            <a:pPr marL="0" indent="0" algn="just">
              <a:buNone/>
            </a:pPr>
            <a:r>
              <a:rPr lang="tr-TR" sz="1600" i="1" dirty="0" smtClean="0"/>
              <a:t>	Örneğin Şubeler, mal depolanan yerler, otomobil servisleri içinde bulunan tamir atölyeleri bağımsız değildir.</a:t>
            </a:r>
          </a:p>
          <a:p>
            <a:pPr marL="0" indent="0" algn="just">
              <a:buNone/>
            </a:pPr>
            <a:endParaRPr lang="tr-TR" sz="1600" i="1" dirty="0" smtClean="0"/>
          </a:p>
          <a:p>
            <a:pPr marL="0" indent="0" algn="just">
              <a:buNone/>
            </a:pPr>
            <a:endParaRPr lang="tr-TR" sz="1600" i="1" dirty="0" smtClean="0"/>
          </a:p>
          <a:p>
            <a:pPr marL="0" indent="0" algn="just">
              <a:buNone/>
            </a:pPr>
            <a:r>
              <a:rPr lang="tr-TR" sz="1600" i="1" dirty="0" smtClean="0"/>
              <a:t>	</a:t>
            </a:r>
            <a:r>
              <a:rPr lang="tr-TR" sz="1600" b="1" i="1" dirty="0" smtClean="0"/>
              <a:t>1.2.2.4.	Kapasite</a:t>
            </a:r>
          </a:p>
          <a:p>
            <a:pPr marL="0" indent="0" algn="just">
              <a:buNone/>
            </a:pPr>
            <a:endParaRPr lang="tr-TR" sz="1600" i="1" dirty="0" smtClean="0"/>
          </a:p>
          <a:p>
            <a:pPr marL="0" indent="0" algn="just">
              <a:buNone/>
            </a:pPr>
            <a:r>
              <a:rPr lang="tr-TR" sz="1600" i="1" dirty="0" smtClean="0"/>
              <a:t>	Kapasite büyüklüğü esnaf faaliyetini aşmalıdır. Bedeni çalışmadan çok nakdi sermayeye dayanmalı, elde edilen gelir ticari işletme sahibinin geçimini sağlamaya yetecek miktardan daha fazla olmalı, I. Sınıf tacir sayılma ve bilânço esasına göre defter tutma zorunluluğu olmalıdır.</a:t>
            </a:r>
          </a:p>
          <a:p>
            <a:pPr marL="0" indent="0" algn="just">
              <a:buNone/>
            </a:pPr>
            <a:endParaRPr lang="tr-TR" sz="1600" i="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9841"/>
            <a:ext cx="2676525" cy="152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50685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51</Words>
  <Application>Microsoft Office PowerPoint</Application>
  <PresentationFormat>Ekran Gösterisi (4:3)</PresentationFormat>
  <Paragraphs>505</Paragraphs>
  <Slides>62</Slides>
  <Notes>1</Notes>
  <HiddenSlides>0</HiddenSlides>
  <MMClips>0</MMClips>
  <ScaleCrop>false</ScaleCrop>
  <HeadingPairs>
    <vt:vector size="4" baseType="variant">
      <vt:variant>
        <vt:lpstr>Tema</vt:lpstr>
      </vt:variant>
      <vt:variant>
        <vt:i4>2</vt:i4>
      </vt:variant>
      <vt:variant>
        <vt:lpstr>Slayt Başlıkları</vt:lpstr>
      </vt:variant>
      <vt:variant>
        <vt:i4>62</vt:i4>
      </vt:variant>
    </vt:vector>
  </HeadingPairs>
  <TitlesOfParts>
    <vt:vector size="64" baseType="lpstr">
      <vt:lpstr>Ofis Teması</vt:lpstr>
      <vt:lpstr>Üst Düzey</vt:lpstr>
      <vt:lpstr>      Bu proje Avrupa Birliği ve Türkiye Cumhuriyeti tarafından finanse edilmektedir. </vt:lpstr>
      <vt:lpstr>TİCARET HUKUKU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TİCARET HUKUKU</dc:title>
  <dc:creator>Duygu</dc:creator>
  <cp:lastModifiedBy>Bilal Keskin</cp:lastModifiedBy>
  <cp:revision>31</cp:revision>
  <dcterms:created xsi:type="dcterms:W3CDTF">2016-03-11T06:59:43Z</dcterms:created>
  <dcterms:modified xsi:type="dcterms:W3CDTF">2016-04-15T14:20:40Z</dcterms:modified>
</cp:coreProperties>
</file>